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4" r:id="rId16"/>
    <p:sldId id="270" r:id="rId17"/>
    <p:sldId id="271" r:id="rId18"/>
    <p:sldId id="272" r:id="rId19"/>
    <p:sldId id="2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39" d="100"/>
          <a:sy n="39" d="100"/>
        </p:scale>
        <p:origin x="1278" y="7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11/22/2018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60" name="Rectangle 51">
            <a:extLst>
              <a:ext uri="{FF2B5EF4-FFF2-40B4-BE49-F238E27FC236}">
                <a16:creationId xmlns:a16="http://schemas.microsoft.com/office/drawing/2014/main" id="{B7961235-F42C-4C83-B51B-7416382FB1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53">
            <a:extLst>
              <a:ext uri="{FF2B5EF4-FFF2-40B4-BE49-F238E27FC236}">
                <a16:creationId xmlns:a16="http://schemas.microsoft.com/office/drawing/2014/main" id="{254A09A1-AE33-4C84-B62F-DC061FD563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 y="0"/>
            <a:ext cx="6111243"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2E56DAC7-00CA-4DA2-98EB-784EDE392E9D}"/>
              </a:ext>
            </a:extLst>
          </p:cNvPr>
          <p:cNvSpPr>
            <a:spLocks noGrp="1"/>
          </p:cNvSpPr>
          <p:nvPr>
            <p:ph type="ctrTitle"/>
          </p:nvPr>
        </p:nvSpPr>
        <p:spPr>
          <a:xfrm>
            <a:off x="540279" y="967417"/>
            <a:ext cx="5280460" cy="3943250"/>
          </a:xfrm>
        </p:spPr>
        <p:txBody>
          <a:bodyPr>
            <a:normAutofit/>
          </a:bodyPr>
          <a:lstStyle/>
          <a:p>
            <a:r>
              <a:rPr lang="en-US" sz="4000" dirty="0">
                <a:solidFill>
                  <a:srgbClr val="FEFFFF"/>
                </a:solidFill>
              </a:rPr>
              <a:t>Social Media</a:t>
            </a:r>
          </a:p>
        </p:txBody>
      </p:sp>
      <p:pic>
        <p:nvPicPr>
          <p:cNvPr id="6" name="Picture 5">
            <a:extLst>
              <a:ext uri="{FF2B5EF4-FFF2-40B4-BE49-F238E27FC236}">
                <a16:creationId xmlns:a16="http://schemas.microsoft.com/office/drawing/2014/main" id="{30DA8F2F-C98C-429B-9C30-DFBB8CF2DF24}"/>
              </a:ext>
            </a:extLst>
          </p:cNvPr>
          <p:cNvPicPr>
            <a:picLocks noChangeAspect="1"/>
          </p:cNvPicPr>
          <p:nvPr/>
        </p:nvPicPr>
        <p:blipFill>
          <a:blip r:embed="rId2"/>
          <a:stretch>
            <a:fillRect/>
          </a:stretch>
        </p:blipFill>
        <p:spPr>
          <a:xfrm>
            <a:off x="7074745" y="1207133"/>
            <a:ext cx="4153750" cy="1883532"/>
          </a:xfrm>
          <a:prstGeom prst="rect">
            <a:avLst/>
          </a:prstGeom>
        </p:spPr>
      </p:pic>
      <p:sp>
        <p:nvSpPr>
          <p:cNvPr id="62" name="Freeform 27">
            <a:extLst>
              <a:ext uri="{FF2B5EF4-FFF2-40B4-BE49-F238E27FC236}">
                <a16:creationId xmlns:a16="http://schemas.microsoft.com/office/drawing/2014/main" id="{D62F2749-B982-4ADE-B1EF-679002587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6881206" cy="857047"/>
          </a:xfrm>
          <a:custGeom>
            <a:avLst/>
            <a:gdLst>
              <a:gd name="connsiteX0" fmla="*/ 0 w 6881206"/>
              <a:gd name="connsiteY0" fmla="*/ 0 h 857047"/>
              <a:gd name="connsiteX1" fmla="*/ 653445 w 6881206"/>
              <a:gd name="connsiteY1" fmla="*/ 0 h 857047"/>
              <a:gd name="connsiteX2" fmla="*/ 1156123 w 6881206"/>
              <a:gd name="connsiteY2" fmla="*/ 0 h 857047"/>
              <a:gd name="connsiteX3" fmla="*/ 1380221 w 6881206"/>
              <a:gd name="connsiteY3" fmla="*/ 0 h 857047"/>
              <a:gd name="connsiteX4" fmla="*/ 1444324 w 6881206"/>
              <a:gd name="connsiteY4" fmla="*/ 0 h 857047"/>
              <a:gd name="connsiteX5" fmla="*/ 1522072 w 6881206"/>
              <a:gd name="connsiteY5" fmla="*/ 0 h 857047"/>
              <a:gd name="connsiteX6" fmla="*/ 1596570 w 6881206"/>
              <a:gd name="connsiteY6" fmla="*/ 0 h 857047"/>
              <a:gd name="connsiteX7" fmla="*/ 1893047 w 6881206"/>
              <a:gd name="connsiteY7" fmla="*/ 0 h 857047"/>
              <a:gd name="connsiteX8" fmla="*/ 1978260 w 6881206"/>
              <a:gd name="connsiteY8" fmla="*/ 0 h 857047"/>
              <a:gd name="connsiteX9" fmla="*/ 2032793 w 6881206"/>
              <a:gd name="connsiteY9" fmla="*/ 0 h 857047"/>
              <a:gd name="connsiteX10" fmla="*/ 2095032 w 6881206"/>
              <a:gd name="connsiteY10" fmla="*/ 0 h 857047"/>
              <a:gd name="connsiteX11" fmla="*/ 2574748 w 6881206"/>
              <a:gd name="connsiteY11" fmla="*/ 0 h 857047"/>
              <a:gd name="connsiteX12" fmla="*/ 2712413 w 6881206"/>
              <a:gd name="connsiteY12" fmla="*/ 0 h 857047"/>
              <a:gd name="connsiteX13" fmla="*/ 2724164 w 6881206"/>
              <a:gd name="connsiteY13" fmla="*/ 0 h 857047"/>
              <a:gd name="connsiteX14" fmla="*/ 2806423 w 6881206"/>
              <a:gd name="connsiteY14" fmla="*/ 0 h 857047"/>
              <a:gd name="connsiteX15" fmla="*/ 2975563 w 6881206"/>
              <a:gd name="connsiteY15" fmla="*/ 0 h 857047"/>
              <a:gd name="connsiteX16" fmla="*/ 3029696 w 6881206"/>
              <a:gd name="connsiteY16" fmla="*/ 0 h 857047"/>
              <a:gd name="connsiteX17" fmla="*/ 3216247 w 6881206"/>
              <a:gd name="connsiteY17" fmla="*/ 0 h 857047"/>
              <a:gd name="connsiteX18" fmla="*/ 3464491 w 6881206"/>
              <a:gd name="connsiteY18" fmla="*/ 0 h 857047"/>
              <a:gd name="connsiteX19" fmla="*/ 3476820 w 6881206"/>
              <a:gd name="connsiteY19" fmla="*/ 0 h 857047"/>
              <a:gd name="connsiteX20" fmla="*/ 3508932 w 6881206"/>
              <a:gd name="connsiteY20" fmla="*/ 0 h 857047"/>
              <a:gd name="connsiteX21" fmla="*/ 3518154 w 6881206"/>
              <a:gd name="connsiteY21" fmla="*/ 0 h 857047"/>
              <a:gd name="connsiteX22" fmla="*/ 3563124 w 6881206"/>
              <a:gd name="connsiteY22" fmla="*/ 0 h 857047"/>
              <a:gd name="connsiteX23" fmla="*/ 3568615 w 6881206"/>
              <a:gd name="connsiteY23" fmla="*/ 0 h 857047"/>
              <a:gd name="connsiteX24" fmla="*/ 3582711 w 6881206"/>
              <a:gd name="connsiteY24" fmla="*/ 0 h 857047"/>
              <a:gd name="connsiteX25" fmla="*/ 3607047 w 6881206"/>
              <a:gd name="connsiteY25" fmla="*/ 0 h 857047"/>
              <a:gd name="connsiteX26" fmla="*/ 3711363 w 6881206"/>
              <a:gd name="connsiteY26" fmla="*/ 0 h 857047"/>
              <a:gd name="connsiteX27" fmla="*/ 3757936 w 6881206"/>
              <a:gd name="connsiteY27" fmla="*/ 0 h 857047"/>
              <a:gd name="connsiteX28" fmla="*/ 3914505 w 6881206"/>
              <a:gd name="connsiteY28" fmla="*/ 0 h 857047"/>
              <a:gd name="connsiteX29" fmla="*/ 4099165 w 6881206"/>
              <a:gd name="connsiteY29" fmla="*/ 0 h 857047"/>
              <a:gd name="connsiteX30" fmla="*/ 4176573 w 6881206"/>
              <a:gd name="connsiteY30" fmla="*/ 0 h 857047"/>
              <a:gd name="connsiteX31" fmla="*/ 4211043 w 6881206"/>
              <a:gd name="connsiteY31" fmla="*/ 0 h 857047"/>
              <a:gd name="connsiteX32" fmla="*/ 4249415 w 6881206"/>
              <a:gd name="connsiteY32" fmla="*/ 0 h 857047"/>
              <a:gd name="connsiteX33" fmla="*/ 4292911 w 6881206"/>
              <a:gd name="connsiteY33" fmla="*/ 0 h 857047"/>
              <a:gd name="connsiteX34" fmla="*/ 4715176 w 6881206"/>
              <a:gd name="connsiteY34" fmla="*/ 0 h 857047"/>
              <a:gd name="connsiteX35" fmla="*/ 4749035 w 6881206"/>
              <a:gd name="connsiteY35" fmla="*/ 0 h 857047"/>
              <a:gd name="connsiteX36" fmla="*/ 5107279 w 6881206"/>
              <a:gd name="connsiteY36" fmla="*/ 0 h 857047"/>
              <a:gd name="connsiteX37" fmla="*/ 5446306 w 6881206"/>
              <a:gd name="connsiteY37" fmla="*/ 0 h 857047"/>
              <a:gd name="connsiteX38" fmla="*/ 5654500 w 6881206"/>
              <a:gd name="connsiteY38" fmla="*/ 0 h 857047"/>
              <a:gd name="connsiteX39" fmla="*/ 5879355 w 6881206"/>
              <a:gd name="connsiteY39" fmla="*/ 0 h 857047"/>
              <a:gd name="connsiteX40" fmla="*/ 6374171 w 6881206"/>
              <a:gd name="connsiteY40" fmla="*/ 0 h 857047"/>
              <a:gd name="connsiteX41" fmla="*/ 6382691 w 6881206"/>
              <a:gd name="connsiteY41" fmla="*/ 0 h 857047"/>
              <a:gd name="connsiteX42" fmla="*/ 6406881 w 6881206"/>
              <a:gd name="connsiteY42" fmla="*/ 10516 h 857047"/>
              <a:gd name="connsiteX43" fmla="*/ 6411719 w 6881206"/>
              <a:gd name="connsiteY43" fmla="*/ 15774 h 857047"/>
              <a:gd name="connsiteX44" fmla="*/ 6412418 w 6881206"/>
              <a:gd name="connsiteY44" fmla="*/ 16534 h 857047"/>
              <a:gd name="connsiteX45" fmla="*/ 6413765 w 6881206"/>
              <a:gd name="connsiteY45" fmla="*/ 17998 h 857047"/>
              <a:gd name="connsiteX46" fmla="*/ 6418286 w 6881206"/>
              <a:gd name="connsiteY46" fmla="*/ 21854 h 857047"/>
              <a:gd name="connsiteX47" fmla="*/ 6867337 w 6881206"/>
              <a:gd name="connsiteY47" fmla="*/ 404863 h 857047"/>
              <a:gd name="connsiteX48" fmla="*/ 6867337 w 6881206"/>
              <a:gd name="connsiteY48" fmla="*/ 452185 h 857047"/>
              <a:gd name="connsiteX49" fmla="*/ 6491457 w 6881206"/>
              <a:gd name="connsiteY49" fmla="*/ 772784 h 857047"/>
              <a:gd name="connsiteX50" fmla="*/ 6413765 w 6881206"/>
              <a:gd name="connsiteY50" fmla="*/ 839050 h 857047"/>
              <a:gd name="connsiteX51" fmla="*/ 6411719 w 6881206"/>
              <a:gd name="connsiteY51" fmla="*/ 841273 h 857047"/>
              <a:gd name="connsiteX52" fmla="*/ 6406881 w 6881206"/>
              <a:gd name="connsiteY52" fmla="*/ 846531 h 857047"/>
              <a:gd name="connsiteX53" fmla="*/ 6382691 w 6881206"/>
              <a:gd name="connsiteY53" fmla="*/ 857047 h 857047"/>
              <a:gd name="connsiteX54" fmla="*/ 6374171 w 6881206"/>
              <a:gd name="connsiteY54" fmla="*/ 857047 h 857047"/>
              <a:gd name="connsiteX55" fmla="*/ 6368680 w 6881206"/>
              <a:gd name="connsiteY55" fmla="*/ 857047 h 857047"/>
              <a:gd name="connsiteX56" fmla="*/ 6348221 w 6881206"/>
              <a:gd name="connsiteY56" fmla="*/ 857047 h 857047"/>
              <a:gd name="connsiteX57" fmla="*/ 6330248 w 6881206"/>
              <a:gd name="connsiteY57" fmla="*/ 857047 h 857047"/>
              <a:gd name="connsiteX58" fmla="*/ 6266353 w 6881206"/>
              <a:gd name="connsiteY58" fmla="*/ 857047 h 857047"/>
              <a:gd name="connsiteX59" fmla="*/ 6225932 w 6881206"/>
              <a:gd name="connsiteY59" fmla="*/ 857047 h 857047"/>
              <a:gd name="connsiteX60" fmla="*/ 6106926 w 6881206"/>
              <a:gd name="connsiteY60" fmla="*/ 857047 h 857047"/>
              <a:gd name="connsiteX61" fmla="*/ 6022790 w 6881206"/>
              <a:gd name="connsiteY61" fmla="*/ 857047 h 857047"/>
              <a:gd name="connsiteX62" fmla="*/ 5844088 w 6881206"/>
              <a:gd name="connsiteY62" fmla="*/ 857047 h 857047"/>
              <a:gd name="connsiteX63" fmla="*/ 5687880 w 6881206"/>
              <a:gd name="connsiteY63" fmla="*/ 857047 h 857047"/>
              <a:gd name="connsiteX64" fmla="*/ 5451985 w 6881206"/>
              <a:gd name="connsiteY64" fmla="*/ 857047 h 857047"/>
              <a:gd name="connsiteX65" fmla="*/ 5188261 w 6881206"/>
              <a:gd name="connsiteY65" fmla="*/ 857047 h 857047"/>
              <a:gd name="connsiteX66" fmla="*/ 4904764 w 6881206"/>
              <a:gd name="connsiteY66" fmla="*/ 857047 h 857047"/>
              <a:gd name="connsiteX67" fmla="*/ 4490989 w 6881206"/>
              <a:gd name="connsiteY67" fmla="*/ 857047 h 857047"/>
              <a:gd name="connsiteX68" fmla="*/ 4176573 w 6881206"/>
              <a:gd name="connsiteY68" fmla="*/ 857047 h 857047"/>
              <a:gd name="connsiteX69" fmla="*/ 4099165 w 6881206"/>
              <a:gd name="connsiteY69" fmla="*/ 857047 h 857047"/>
              <a:gd name="connsiteX70" fmla="*/ 4089943 w 6881206"/>
              <a:gd name="connsiteY70" fmla="*/ 857047 h 857047"/>
              <a:gd name="connsiteX71" fmla="*/ 4057940 w 6881206"/>
              <a:gd name="connsiteY71" fmla="*/ 857047 h 857047"/>
              <a:gd name="connsiteX72" fmla="*/ 4025386 w 6881206"/>
              <a:gd name="connsiteY72" fmla="*/ 857047 h 857047"/>
              <a:gd name="connsiteX73" fmla="*/ 3850160 w 6881206"/>
              <a:gd name="connsiteY73" fmla="*/ 857047 h 857047"/>
              <a:gd name="connsiteX74" fmla="*/ 3563124 w 6881206"/>
              <a:gd name="connsiteY74" fmla="*/ 857047 h 857047"/>
              <a:gd name="connsiteX75" fmla="*/ 3550795 w 6881206"/>
              <a:gd name="connsiteY75" fmla="*/ 857047 h 857047"/>
              <a:gd name="connsiteX76" fmla="*/ 3508932 w 6881206"/>
              <a:gd name="connsiteY76" fmla="*/ 857047 h 857047"/>
              <a:gd name="connsiteX77" fmla="*/ 3483683 w 6881206"/>
              <a:gd name="connsiteY77" fmla="*/ 857047 h 857047"/>
              <a:gd name="connsiteX78" fmla="*/ 3464491 w 6881206"/>
              <a:gd name="connsiteY78" fmla="*/ 857047 h 857047"/>
              <a:gd name="connsiteX79" fmla="*/ 3452740 w 6881206"/>
              <a:gd name="connsiteY79" fmla="*/ 857047 h 857047"/>
              <a:gd name="connsiteX80" fmla="*/ 3423719 w 6881206"/>
              <a:gd name="connsiteY80" fmla="*/ 857047 h 857047"/>
              <a:gd name="connsiteX81" fmla="*/ 3370481 w 6881206"/>
              <a:gd name="connsiteY81" fmla="*/ 857047 h 857047"/>
              <a:gd name="connsiteX82" fmla="*/ 3306946 w 6881206"/>
              <a:gd name="connsiteY82" fmla="*/ 857047 h 857047"/>
              <a:gd name="connsiteX83" fmla="*/ 3147208 w 6881206"/>
              <a:gd name="connsiteY83" fmla="*/ 857047 h 857047"/>
              <a:gd name="connsiteX84" fmla="*/ 3114429 w 6881206"/>
              <a:gd name="connsiteY84" fmla="*/ 857047 h 857047"/>
              <a:gd name="connsiteX85" fmla="*/ 2960658 w 6881206"/>
              <a:gd name="connsiteY85" fmla="*/ 857047 h 857047"/>
              <a:gd name="connsiteX86" fmla="*/ 2827230 w 6881206"/>
              <a:gd name="connsiteY86" fmla="*/ 857047 h 857047"/>
              <a:gd name="connsiteX87" fmla="*/ 2712413 w 6881206"/>
              <a:gd name="connsiteY87" fmla="*/ 857047 h 857047"/>
              <a:gd name="connsiteX88" fmla="*/ 2680242 w 6881206"/>
              <a:gd name="connsiteY88" fmla="*/ 857047 h 857047"/>
              <a:gd name="connsiteX89" fmla="*/ 2603835 w 6881206"/>
              <a:gd name="connsiteY89" fmla="*/ 857047 h 857047"/>
              <a:gd name="connsiteX90" fmla="*/ 2455042 w 6881206"/>
              <a:gd name="connsiteY90" fmla="*/ 857047 h 857047"/>
              <a:gd name="connsiteX91" fmla="*/ 2426415 w 6881206"/>
              <a:gd name="connsiteY91" fmla="*/ 857047 h 857047"/>
              <a:gd name="connsiteX92" fmla="*/ 2209736 w 6881206"/>
              <a:gd name="connsiteY92" fmla="*/ 857047 h 857047"/>
              <a:gd name="connsiteX93" fmla="*/ 1893047 w 6881206"/>
              <a:gd name="connsiteY93" fmla="*/ 857047 h 857047"/>
              <a:gd name="connsiteX94" fmla="*/ 1885034 w 6881206"/>
              <a:gd name="connsiteY94" fmla="*/ 857047 h 857047"/>
              <a:gd name="connsiteX95" fmla="*/ 1843786 w 6881206"/>
              <a:gd name="connsiteY95" fmla="*/ 857047 h 857047"/>
              <a:gd name="connsiteX96" fmla="*/ 1828944 w 6881206"/>
              <a:gd name="connsiteY96" fmla="*/ 857047 h 857047"/>
              <a:gd name="connsiteX97" fmla="*/ 1380221 w 6881206"/>
              <a:gd name="connsiteY97" fmla="*/ 857047 h 857047"/>
              <a:gd name="connsiteX98" fmla="*/ 1333065 w 6881206"/>
              <a:gd name="connsiteY98" fmla="*/ 857047 h 857047"/>
              <a:gd name="connsiteX99" fmla="*/ 653445 w 6881206"/>
              <a:gd name="connsiteY99" fmla="*/ 857047 h 857047"/>
              <a:gd name="connsiteX100" fmla="*/ 0 w 6881206"/>
              <a:gd name="connsiteY100" fmla="*/ 857047 h 857047"/>
              <a:gd name="connsiteX101" fmla="*/ 0 w 6881206"/>
              <a:gd name="connsiteY101" fmla="*/ 0 h 85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6881206" h="857047">
                <a:moveTo>
                  <a:pt x="0" y="0"/>
                </a:moveTo>
                <a:cubicBezTo>
                  <a:pt x="0" y="0"/>
                  <a:pt x="0" y="0"/>
                  <a:pt x="653445" y="0"/>
                </a:cubicBezTo>
                <a:cubicBezTo>
                  <a:pt x="653445" y="0"/>
                  <a:pt x="653445" y="0"/>
                  <a:pt x="1156123" y="0"/>
                </a:cubicBezTo>
                <a:lnTo>
                  <a:pt x="1380221" y="0"/>
                </a:lnTo>
                <a:cubicBezTo>
                  <a:pt x="1380221" y="0"/>
                  <a:pt x="1380221" y="0"/>
                  <a:pt x="1444324" y="0"/>
                </a:cubicBezTo>
                <a:lnTo>
                  <a:pt x="1522072" y="0"/>
                </a:lnTo>
                <a:lnTo>
                  <a:pt x="1596570" y="0"/>
                </a:lnTo>
                <a:cubicBezTo>
                  <a:pt x="1668686" y="0"/>
                  <a:pt x="1764840" y="0"/>
                  <a:pt x="1893047" y="0"/>
                </a:cubicBezTo>
                <a:cubicBezTo>
                  <a:pt x="1893047" y="0"/>
                  <a:pt x="1893047" y="0"/>
                  <a:pt x="1978260" y="0"/>
                </a:cubicBezTo>
                <a:lnTo>
                  <a:pt x="2032793" y="0"/>
                </a:lnTo>
                <a:lnTo>
                  <a:pt x="2095032" y="0"/>
                </a:lnTo>
                <a:cubicBezTo>
                  <a:pt x="2196025" y="0"/>
                  <a:pt x="2347515" y="0"/>
                  <a:pt x="2574748" y="0"/>
                </a:cubicBezTo>
                <a:lnTo>
                  <a:pt x="2712413" y="0"/>
                </a:lnTo>
                <a:lnTo>
                  <a:pt x="2724164" y="0"/>
                </a:lnTo>
                <a:lnTo>
                  <a:pt x="2806423" y="0"/>
                </a:lnTo>
                <a:lnTo>
                  <a:pt x="2975563" y="0"/>
                </a:lnTo>
                <a:lnTo>
                  <a:pt x="3029696" y="0"/>
                </a:lnTo>
                <a:lnTo>
                  <a:pt x="3216247" y="0"/>
                </a:lnTo>
                <a:lnTo>
                  <a:pt x="3464491" y="0"/>
                </a:lnTo>
                <a:lnTo>
                  <a:pt x="3476820" y="0"/>
                </a:lnTo>
                <a:lnTo>
                  <a:pt x="3508932" y="0"/>
                </a:lnTo>
                <a:cubicBezTo>
                  <a:pt x="3508932" y="0"/>
                  <a:pt x="3508932" y="0"/>
                  <a:pt x="3518154" y="0"/>
                </a:cubicBezTo>
                <a:lnTo>
                  <a:pt x="3563124" y="0"/>
                </a:lnTo>
                <a:lnTo>
                  <a:pt x="3568615" y="0"/>
                </a:lnTo>
                <a:lnTo>
                  <a:pt x="3582711" y="0"/>
                </a:lnTo>
                <a:lnTo>
                  <a:pt x="3607047" y="0"/>
                </a:lnTo>
                <a:lnTo>
                  <a:pt x="3711363" y="0"/>
                </a:lnTo>
                <a:lnTo>
                  <a:pt x="3757936" y="0"/>
                </a:lnTo>
                <a:lnTo>
                  <a:pt x="3914505" y="0"/>
                </a:lnTo>
                <a:lnTo>
                  <a:pt x="4099165" y="0"/>
                </a:lnTo>
                <a:cubicBezTo>
                  <a:pt x="4099165" y="0"/>
                  <a:pt x="4099165" y="0"/>
                  <a:pt x="4176573" y="0"/>
                </a:cubicBezTo>
                <a:cubicBezTo>
                  <a:pt x="4176573" y="0"/>
                  <a:pt x="4176573" y="0"/>
                  <a:pt x="4211043" y="0"/>
                </a:cubicBezTo>
                <a:lnTo>
                  <a:pt x="4249415" y="0"/>
                </a:lnTo>
                <a:lnTo>
                  <a:pt x="4292911" y="0"/>
                </a:lnTo>
                <a:cubicBezTo>
                  <a:pt x="4370470" y="0"/>
                  <a:pt x="4499735" y="0"/>
                  <a:pt x="4715176" y="0"/>
                </a:cubicBezTo>
                <a:lnTo>
                  <a:pt x="4749035" y="0"/>
                </a:lnTo>
                <a:lnTo>
                  <a:pt x="5107279" y="0"/>
                </a:lnTo>
                <a:lnTo>
                  <a:pt x="5446306" y="0"/>
                </a:lnTo>
                <a:lnTo>
                  <a:pt x="5654500" y="0"/>
                </a:lnTo>
                <a:lnTo>
                  <a:pt x="5879355" y="0"/>
                </a:lnTo>
                <a:lnTo>
                  <a:pt x="6374171" y="0"/>
                </a:lnTo>
                <a:lnTo>
                  <a:pt x="6382691" y="0"/>
                </a:lnTo>
                <a:cubicBezTo>
                  <a:pt x="6392367" y="0"/>
                  <a:pt x="6402043" y="5258"/>
                  <a:pt x="6406881" y="10516"/>
                </a:cubicBezTo>
                <a:cubicBezTo>
                  <a:pt x="6406881" y="10516"/>
                  <a:pt x="6411719" y="10516"/>
                  <a:pt x="6411719" y="15774"/>
                </a:cubicBezTo>
                <a:cubicBezTo>
                  <a:pt x="6411719" y="15774"/>
                  <a:pt x="6411719" y="15774"/>
                  <a:pt x="6412418" y="16534"/>
                </a:cubicBezTo>
                <a:lnTo>
                  <a:pt x="6413765" y="17998"/>
                </a:lnTo>
                <a:lnTo>
                  <a:pt x="6418286" y="21854"/>
                </a:lnTo>
                <a:cubicBezTo>
                  <a:pt x="6439669" y="40092"/>
                  <a:pt x="6525203" y="113046"/>
                  <a:pt x="6867337" y="404863"/>
                </a:cubicBezTo>
                <a:cubicBezTo>
                  <a:pt x="6885830" y="415379"/>
                  <a:pt x="6885830" y="436411"/>
                  <a:pt x="6867337" y="452185"/>
                </a:cubicBezTo>
                <a:cubicBezTo>
                  <a:pt x="6867337" y="452185"/>
                  <a:pt x="6867337" y="452185"/>
                  <a:pt x="6491457" y="772784"/>
                </a:cubicBezTo>
                <a:lnTo>
                  <a:pt x="6413765" y="839050"/>
                </a:lnTo>
                <a:lnTo>
                  <a:pt x="6411719" y="841273"/>
                </a:lnTo>
                <a:cubicBezTo>
                  <a:pt x="6411719" y="841273"/>
                  <a:pt x="6406881" y="841273"/>
                  <a:pt x="6406881" y="846531"/>
                </a:cubicBezTo>
                <a:cubicBezTo>
                  <a:pt x="6402043" y="851789"/>
                  <a:pt x="6392367" y="857047"/>
                  <a:pt x="6382691" y="857047"/>
                </a:cubicBezTo>
                <a:lnTo>
                  <a:pt x="6374171" y="857047"/>
                </a:lnTo>
                <a:lnTo>
                  <a:pt x="6368680" y="857047"/>
                </a:lnTo>
                <a:lnTo>
                  <a:pt x="6348221" y="857047"/>
                </a:lnTo>
                <a:lnTo>
                  <a:pt x="6330248" y="857047"/>
                </a:lnTo>
                <a:lnTo>
                  <a:pt x="6266353" y="857047"/>
                </a:lnTo>
                <a:lnTo>
                  <a:pt x="6225932" y="857047"/>
                </a:lnTo>
                <a:lnTo>
                  <a:pt x="6106926" y="857047"/>
                </a:lnTo>
                <a:lnTo>
                  <a:pt x="6022790" y="857047"/>
                </a:lnTo>
                <a:lnTo>
                  <a:pt x="5844088" y="857047"/>
                </a:lnTo>
                <a:lnTo>
                  <a:pt x="5687880" y="857047"/>
                </a:lnTo>
                <a:lnTo>
                  <a:pt x="5451985" y="857047"/>
                </a:lnTo>
                <a:lnTo>
                  <a:pt x="5188261" y="857047"/>
                </a:lnTo>
                <a:lnTo>
                  <a:pt x="4904764" y="857047"/>
                </a:lnTo>
                <a:lnTo>
                  <a:pt x="4490989" y="857047"/>
                </a:lnTo>
                <a:lnTo>
                  <a:pt x="4176573" y="857047"/>
                </a:lnTo>
                <a:cubicBezTo>
                  <a:pt x="4176573" y="857047"/>
                  <a:pt x="4176573" y="857047"/>
                  <a:pt x="4099165" y="857047"/>
                </a:cubicBezTo>
                <a:cubicBezTo>
                  <a:pt x="4099165" y="857047"/>
                  <a:pt x="4099165" y="857047"/>
                  <a:pt x="4089943" y="857047"/>
                </a:cubicBezTo>
                <a:lnTo>
                  <a:pt x="4057940" y="857047"/>
                </a:lnTo>
                <a:lnTo>
                  <a:pt x="4025386" y="857047"/>
                </a:lnTo>
                <a:cubicBezTo>
                  <a:pt x="3988496" y="857047"/>
                  <a:pt x="3933162" y="857047"/>
                  <a:pt x="3850160" y="857047"/>
                </a:cubicBezTo>
                <a:lnTo>
                  <a:pt x="3563124" y="857047"/>
                </a:lnTo>
                <a:lnTo>
                  <a:pt x="3550795" y="857047"/>
                </a:lnTo>
                <a:lnTo>
                  <a:pt x="3508932" y="857047"/>
                </a:lnTo>
                <a:cubicBezTo>
                  <a:pt x="3508932" y="857047"/>
                  <a:pt x="3508932" y="857047"/>
                  <a:pt x="3483683" y="857047"/>
                </a:cubicBezTo>
                <a:lnTo>
                  <a:pt x="3464491" y="857047"/>
                </a:lnTo>
                <a:lnTo>
                  <a:pt x="3452740" y="857047"/>
                </a:lnTo>
                <a:lnTo>
                  <a:pt x="3423719" y="857047"/>
                </a:lnTo>
                <a:lnTo>
                  <a:pt x="3370481" y="857047"/>
                </a:lnTo>
                <a:lnTo>
                  <a:pt x="3306946" y="857047"/>
                </a:lnTo>
                <a:lnTo>
                  <a:pt x="3147208" y="857047"/>
                </a:lnTo>
                <a:lnTo>
                  <a:pt x="3114429" y="857047"/>
                </a:lnTo>
                <a:lnTo>
                  <a:pt x="2960658" y="857047"/>
                </a:lnTo>
                <a:lnTo>
                  <a:pt x="2827230" y="857047"/>
                </a:lnTo>
                <a:lnTo>
                  <a:pt x="2712413" y="857047"/>
                </a:lnTo>
                <a:lnTo>
                  <a:pt x="2680242" y="857047"/>
                </a:lnTo>
                <a:lnTo>
                  <a:pt x="2603835" y="857047"/>
                </a:lnTo>
                <a:lnTo>
                  <a:pt x="2455042" y="857047"/>
                </a:lnTo>
                <a:lnTo>
                  <a:pt x="2426415" y="857047"/>
                </a:lnTo>
                <a:lnTo>
                  <a:pt x="2209736" y="857047"/>
                </a:lnTo>
                <a:lnTo>
                  <a:pt x="1893047" y="857047"/>
                </a:lnTo>
                <a:cubicBezTo>
                  <a:pt x="1893047" y="857047"/>
                  <a:pt x="1893047" y="857047"/>
                  <a:pt x="1885034" y="857047"/>
                </a:cubicBezTo>
                <a:lnTo>
                  <a:pt x="1843786" y="857047"/>
                </a:lnTo>
                <a:lnTo>
                  <a:pt x="1828944" y="857047"/>
                </a:lnTo>
                <a:cubicBezTo>
                  <a:pt x="1764840" y="857047"/>
                  <a:pt x="1636634" y="857047"/>
                  <a:pt x="1380221" y="857047"/>
                </a:cubicBezTo>
                <a:lnTo>
                  <a:pt x="1333065" y="857047"/>
                </a:lnTo>
                <a:cubicBezTo>
                  <a:pt x="1136016" y="857047"/>
                  <a:pt x="910816" y="857047"/>
                  <a:pt x="653445" y="857047"/>
                </a:cubicBezTo>
                <a:cubicBezTo>
                  <a:pt x="653445" y="857047"/>
                  <a:pt x="653445" y="857047"/>
                  <a:pt x="0" y="857047"/>
                </a:cubicBezTo>
                <a:cubicBezTo>
                  <a:pt x="0" y="857047"/>
                  <a:pt x="0" y="857047"/>
                  <a:pt x="0" y="0"/>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noAutofit/>
          </a:bodyPr>
          <a:lstStyle/>
          <a:p>
            <a:endParaRPr lang="en-US"/>
          </a:p>
        </p:txBody>
      </p:sp>
      <p:sp>
        <p:nvSpPr>
          <p:cNvPr id="3" name="Subtitle 2">
            <a:extLst>
              <a:ext uri="{FF2B5EF4-FFF2-40B4-BE49-F238E27FC236}">
                <a16:creationId xmlns:a16="http://schemas.microsoft.com/office/drawing/2014/main" id="{08EF325B-D977-44F7-9D67-A8F46889AAE3}"/>
              </a:ext>
            </a:extLst>
          </p:cNvPr>
          <p:cNvSpPr>
            <a:spLocks noGrp="1"/>
          </p:cNvSpPr>
          <p:nvPr>
            <p:ph type="subTitle" idx="1"/>
          </p:nvPr>
        </p:nvSpPr>
        <p:spPr>
          <a:xfrm>
            <a:off x="540279" y="5189400"/>
            <a:ext cx="5280460" cy="544260"/>
          </a:xfrm>
        </p:spPr>
        <p:txBody>
          <a:bodyPr anchor="ctr">
            <a:normAutofit lnSpcReduction="10000"/>
          </a:bodyPr>
          <a:lstStyle/>
          <a:p>
            <a:r>
              <a:rPr lang="en-US" sz="3200" b="1" dirty="0">
                <a:solidFill>
                  <a:srgbClr val="FEFFFF"/>
                </a:solidFill>
              </a:rPr>
              <a:t>Pinterest Marketing</a:t>
            </a:r>
          </a:p>
        </p:txBody>
      </p:sp>
      <p:pic>
        <p:nvPicPr>
          <p:cNvPr id="8" name="Picture 7">
            <a:extLst>
              <a:ext uri="{FF2B5EF4-FFF2-40B4-BE49-F238E27FC236}">
                <a16:creationId xmlns:a16="http://schemas.microsoft.com/office/drawing/2014/main" id="{0F019E70-4255-493C-AA38-BD72D51813AC}"/>
              </a:ext>
            </a:extLst>
          </p:cNvPr>
          <p:cNvPicPr>
            <a:picLocks noChangeAspect="1"/>
          </p:cNvPicPr>
          <p:nvPr/>
        </p:nvPicPr>
        <p:blipFill>
          <a:blip r:embed="rId3"/>
          <a:stretch>
            <a:fillRect/>
          </a:stretch>
        </p:blipFill>
        <p:spPr>
          <a:xfrm>
            <a:off x="7349719" y="3508288"/>
            <a:ext cx="3603801" cy="2398166"/>
          </a:xfrm>
          <a:prstGeom prst="rect">
            <a:avLst/>
          </a:prstGeom>
        </p:spPr>
      </p:pic>
    </p:spTree>
    <p:extLst>
      <p:ext uri="{BB962C8B-B14F-4D97-AF65-F5344CB8AC3E}">
        <p14:creationId xmlns:p14="http://schemas.microsoft.com/office/powerpoint/2010/main" val="4040727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A0474-AB36-4192-B09C-12C7238CDDFC}"/>
              </a:ext>
            </a:extLst>
          </p:cNvPr>
          <p:cNvSpPr>
            <a:spLocks noGrp="1"/>
          </p:cNvSpPr>
          <p:nvPr>
            <p:ph type="title"/>
          </p:nvPr>
        </p:nvSpPr>
        <p:spPr/>
        <p:txBody>
          <a:bodyPr/>
          <a:lstStyle/>
          <a:p>
            <a:r>
              <a:rPr lang="en-US" b="1" u="sng" dirty="0"/>
              <a:t>Boards</a:t>
            </a:r>
            <a:endParaRPr lang="en-US" dirty="0"/>
          </a:p>
        </p:txBody>
      </p:sp>
      <p:sp>
        <p:nvSpPr>
          <p:cNvPr id="3" name="Content Placeholder 2">
            <a:extLst>
              <a:ext uri="{FF2B5EF4-FFF2-40B4-BE49-F238E27FC236}">
                <a16:creationId xmlns:a16="http://schemas.microsoft.com/office/drawing/2014/main" id="{A51C50D5-800F-42B3-8BC3-8049548759A6}"/>
              </a:ext>
            </a:extLst>
          </p:cNvPr>
          <p:cNvSpPr>
            <a:spLocks noGrp="1"/>
          </p:cNvSpPr>
          <p:nvPr>
            <p:ph idx="1"/>
          </p:nvPr>
        </p:nvSpPr>
        <p:spPr>
          <a:xfrm>
            <a:off x="1383957" y="1540189"/>
            <a:ext cx="10577384" cy="3777622"/>
          </a:xfrm>
        </p:spPr>
        <p:txBody>
          <a:bodyPr>
            <a:noAutofit/>
          </a:bodyPr>
          <a:lstStyle/>
          <a:p>
            <a:r>
              <a:rPr lang="en-US" sz="2400" b="1" dirty="0"/>
              <a:t>Boards</a:t>
            </a:r>
          </a:p>
          <a:p>
            <a:pPr marL="0" indent="0">
              <a:buNone/>
            </a:pPr>
            <a:r>
              <a:rPr lang="en-US" sz="2400" dirty="0"/>
              <a:t>Save Pins to boards to easily organize your ideas.</a:t>
            </a:r>
            <a:br>
              <a:rPr lang="en-US" sz="2400" dirty="0"/>
            </a:br>
            <a:br>
              <a:rPr lang="en-US" sz="2400" dirty="0"/>
            </a:br>
            <a:r>
              <a:rPr lang="en-US" sz="2400" dirty="0"/>
              <a:t>The Pins you save live in the boards you create. Name your boards whatever you want and arrange them in any order you like. Oh! Did we mention that you can add other people to your boards? Friends who save Pins together, stay together!</a:t>
            </a:r>
          </a:p>
          <a:p>
            <a:r>
              <a:rPr lang="en-US" sz="2400" b="1" dirty="0"/>
              <a:t>Board Sections</a:t>
            </a:r>
          </a:p>
          <a:p>
            <a:pPr marL="0" indent="0">
              <a:buNone/>
            </a:pPr>
            <a:r>
              <a:rPr lang="en-US" sz="2400" dirty="0"/>
              <a:t>Sections are boards within boards and they make your ideas even easier to find and organize. If you have a furniture board imagine creating sections that organize your ideas to different color, size, or occasion—there are no rules, so get inspired to create!</a:t>
            </a:r>
          </a:p>
          <a:p>
            <a:endParaRPr lang="en-US" sz="2400" dirty="0"/>
          </a:p>
        </p:txBody>
      </p:sp>
    </p:spTree>
    <p:extLst>
      <p:ext uri="{BB962C8B-B14F-4D97-AF65-F5344CB8AC3E}">
        <p14:creationId xmlns:p14="http://schemas.microsoft.com/office/powerpoint/2010/main" val="3995328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B476C-D66D-4D5E-B4C0-6E39E4EFCFA8}"/>
              </a:ext>
            </a:extLst>
          </p:cNvPr>
          <p:cNvSpPr>
            <a:spLocks noGrp="1"/>
          </p:cNvSpPr>
          <p:nvPr>
            <p:ph type="title"/>
          </p:nvPr>
        </p:nvSpPr>
        <p:spPr>
          <a:xfrm>
            <a:off x="1876233" y="426402"/>
            <a:ext cx="8911687" cy="640445"/>
          </a:xfrm>
        </p:spPr>
        <p:txBody>
          <a:bodyPr>
            <a:normAutofit fontScale="90000"/>
          </a:bodyPr>
          <a:lstStyle/>
          <a:p>
            <a:r>
              <a:rPr lang="en-US" b="1" u="sng" dirty="0"/>
              <a:t>Following and you Home Feed</a:t>
            </a:r>
            <a:br>
              <a:rPr lang="en-US" b="1" u="sng" dirty="0"/>
            </a:br>
            <a:endParaRPr lang="en-US" dirty="0"/>
          </a:p>
        </p:txBody>
      </p:sp>
      <p:sp>
        <p:nvSpPr>
          <p:cNvPr id="3" name="Content Placeholder 2">
            <a:extLst>
              <a:ext uri="{FF2B5EF4-FFF2-40B4-BE49-F238E27FC236}">
                <a16:creationId xmlns:a16="http://schemas.microsoft.com/office/drawing/2014/main" id="{A2138D63-1161-4AD8-8352-DF42E10F9B83}"/>
              </a:ext>
            </a:extLst>
          </p:cNvPr>
          <p:cNvSpPr>
            <a:spLocks noGrp="1"/>
          </p:cNvSpPr>
          <p:nvPr>
            <p:ph idx="1"/>
          </p:nvPr>
        </p:nvSpPr>
        <p:spPr>
          <a:xfrm>
            <a:off x="1383957" y="1264555"/>
            <a:ext cx="10626811" cy="3777622"/>
          </a:xfrm>
        </p:spPr>
        <p:txBody>
          <a:bodyPr>
            <a:noAutofit/>
          </a:bodyPr>
          <a:lstStyle/>
          <a:p>
            <a:pPr algn="just"/>
            <a:r>
              <a:rPr lang="en-US" sz="2400" b="1" dirty="0"/>
              <a:t>Home Feed</a:t>
            </a:r>
          </a:p>
          <a:p>
            <a:pPr marL="0" indent="0" algn="just">
              <a:buNone/>
            </a:pPr>
            <a:r>
              <a:rPr lang="en-US" sz="2400" dirty="0"/>
              <a:t>Your home feed shows the Pins saved by the people, topics and boards you choose to follow. We also sometimes show you Pins inspired by your boards or recent activity to help you find ideas you might like.</a:t>
            </a:r>
            <a:br>
              <a:rPr lang="en-US" sz="2400" dirty="0"/>
            </a:br>
            <a:br>
              <a:rPr lang="en-US" sz="2400" dirty="0"/>
            </a:br>
            <a:r>
              <a:rPr lang="en-US" sz="2400" dirty="0"/>
              <a:t>Your home feed is your space. Build it as you like by following anyone who’s saving ideas you love or would like to try. More on following below!</a:t>
            </a:r>
          </a:p>
          <a:p>
            <a:pPr marL="0" indent="0" algn="just">
              <a:buNone/>
            </a:pPr>
            <a:endParaRPr lang="en-US" sz="2400" dirty="0"/>
          </a:p>
        </p:txBody>
      </p:sp>
    </p:spTree>
    <p:extLst>
      <p:ext uri="{BB962C8B-B14F-4D97-AF65-F5344CB8AC3E}">
        <p14:creationId xmlns:p14="http://schemas.microsoft.com/office/powerpoint/2010/main" val="251908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B476C-D66D-4D5E-B4C0-6E39E4EFCFA8}"/>
              </a:ext>
            </a:extLst>
          </p:cNvPr>
          <p:cNvSpPr>
            <a:spLocks noGrp="1"/>
          </p:cNvSpPr>
          <p:nvPr>
            <p:ph type="title"/>
          </p:nvPr>
        </p:nvSpPr>
        <p:spPr>
          <a:xfrm>
            <a:off x="1876233" y="426402"/>
            <a:ext cx="8911687" cy="640445"/>
          </a:xfrm>
        </p:spPr>
        <p:txBody>
          <a:bodyPr>
            <a:normAutofit fontScale="90000"/>
          </a:bodyPr>
          <a:lstStyle/>
          <a:p>
            <a:r>
              <a:rPr lang="en-US" b="1" u="sng" dirty="0"/>
              <a:t>Following and you Home Feed</a:t>
            </a:r>
            <a:br>
              <a:rPr lang="en-US" b="1" u="sng" dirty="0"/>
            </a:br>
            <a:endParaRPr lang="en-US" dirty="0"/>
          </a:p>
        </p:txBody>
      </p:sp>
      <p:sp>
        <p:nvSpPr>
          <p:cNvPr id="3" name="Content Placeholder 2">
            <a:extLst>
              <a:ext uri="{FF2B5EF4-FFF2-40B4-BE49-F238E27FC236}">
                <a16:creationId xmlns:a16="http://schemas.microsoft.com/office/drawing/2014/main" id="{A2138D63-1161-4AD8-8352-DF42E10F9B83}"/>
              </a:ext>
            </a:extLst>
          </p:cNvPr>
          <p:cNvSpPr>
            <a:spLocks noGrp="1"/>
          </p:cNvSpPr>
          <p:nvPr>
            <p:ph idx="1"/>
          </p:nvPr>
        </p:nvSpPr>
        <p:spPr>
          <a:xfrm>
            <a:off x="1235676" y="1734112"/>
            <a:ext cx="10626811" cy="3777622"/>
          </a:xfrm>
        </p:spPr>
        <p:txBody>
          <a:bodyPr>
            <a:noAutofit/>
          </a:bodyPr>
          <a:lstStyle/>
          <a:p>
            <a:pPr algn="just"/>
            <a:r>
              <a:rPr lang="en-US" sz="2400" b="1" dirty="0"/>
              <a:t>Following</a:t>
            </a:r>
          </a:p>
          <a:p>
            <a:pPr marL="0" indent="0" algn="just">
              <a:buNone/>
            </a:pPr>
            <a:r>
              <a:rPr lang="en-US" sz="2400" dirty="0"/>
              <a:t>Follow topics, people and boards you’re passionate about to personalize your home feed.</a:t>
            </a:r>
            <a:br>
              <a:rPr lang="en-US" sz="2400" dirty="0"/>
            </a:br>
            <a:br>
              <a:rPr lang="en-US" sz="2400" dirty="0"/>
            </a:br>
            <a:r>
              <a:rPr lang="en-US" sz="2400" dirty="0"/>
              <a:t>When you follow something, their Pins make up the majority of your home feed so be sure to follow what you love or people who inspire you.</a:t>
            </a:r>
          </a:p>
          <a:p>
            <a:pPr algn="just"/>
            <a:endParaRPr lang="en-US" sz="2400" dirty="0"/>
          </a:p>
        </p:txBody>
      </p:sp>
    </p:spTree>
    <p:extLst>
      <p:ext uri="{BB962C8B-B14F-4D97-AF65-F5344CB8AC3E}">
        <p14:creationId xmlns:p14="http://schemas.microsoft.com/office/powerpoint/2010/main" val="4240659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988A3-1CA9-465F-82CB-CB8536B27CCA}"/>
              </a:ext>
            </a:extLst>
          </p:cNvPr>
          <p:cNvSpPr>
            <a:spLocks noGrp="1"/>
          </p:cNvSpPr>
          <p:nvPr>
            <p:ph type="title"/>
          </p:nvPr>
        </p:nvSpPr>
        <p:spPr>
          <a:xfrm>
            <a:off x="1687669" y="624110"/>
            <a:ext cx="4137059" cy="1280890"/>
          </a:xfrm>
        </p:spPr>
        <p:txBody>
          <a:bodyPr>
            <a:normAutofit/>
          </a:bodyPr>
          <a:lstStyle/>
          <a:p>
            <a:r>
              <a:rPr lang="en-US" sz="3200" b="1" u="sng" dirty="0"/>
              <a:t>Your Profile</a:t>
            </a:r>
            <a:br>
              <a:rPr lang="en-US" sz="3200" b="1" u="sng" dirty="0"/>
            </a:br>
            <a:endParaRPr lang="en-US" sz="3200" dirty="0"/>
          </a:p>
        </p:txBody>
      </p:sp>
      <p:sp>
        <p:nvSpPr>
          <p:cNvPr id="3" name="Content Placeholder 2">
            <a:extLst>
              <a:ext uri="{FF2B5EF4-FFF2-40B4-BE49-F238E27FC236}">
                <a16:creationId xmlns:a16="http://schemas.microsoft.com/office/drawing/2014/main" id="{BB060857-57BC-4FD2-A9EB-8D654411E0A3}"/>
              </a:ext>
            </a:extLst>
          </p:cNvPr>
          <p:cNvSpPr>
            <a:spLocks noGrp="1"/>
          </p:cNvSpPr>
          <p:nvPr>
            <p:ph idx="1"/>
          </p:nvPr>
        </p:nvSpPr>
        <p:spPr>
          <a:xfrm>
            <a:off x="864716" y="1415857"/>
            <a:ext cx="6153922" cy="3777622"/>
          </a:xfrm>
        </p:spPr>
        <p:txBody>
          <a:bodyPr>
            <a:noAutofit/>
          </a:bodyPr>
          <a:lstStyle/>
          <a:p>
            <a:pPr algn="just">
              <a:lnSpc>
                <a:spcPct val="150000"/>
              </a:lnSpc>
            </a:pPr>
            <a:r>
              <a:rPr lang="en-US" sz="2000" b="1" dirty="0">
                <a:solidFill>
                  <a:srgbClr val="000000"/>
                </a:solidFill>
              </a:rPr>
              <a:t>From the boards you create to everything you’re following, your profile is who you are and the ideas you love.</a:t>
            </a:r>
          </a:p>
          <a:p>
            <a:pPr marL="0" indent="0" algn="just">
              <a:lnSpc>
                <a:spcPct val="150000"/>
              </a:lnSpc>
              <a:buNone/>
            </a:pPr>
            <a:r>
              <a:rPr lang="en-US" sz="2000" dirty="0">
                <a:solidFill>
                  <a:srgbClr val="000000"/>
                </a:solidFill>
              </a:rPr>
              <a:t>In your profile, you can find all the Pins you save, boards you create and Pins you try. You can also find who’s following you and everyone you’re following, including boards and topics. </a:t>
            </a:r>
          </a:p>
        </p:txBody>
      </p:sp>
      <p:pic>
        <p:nvPicPr>
          <p:cNvPr id="7" name="Picture 6">
            <a:extLst>
              <a:ext uri="{FF2B5EF4-FFF2-40B4-BE49-F238E27FC236}">
                <a16:creationId xmlns:a16="http://schemas.microsoft.com/office/drawing/2014/main" id="{F7BB5C1B-0E6E-436A-9277-832039E201BE}"/>
              </a:ext>
            </a:extLst>
          </p:cNvPr>
          <p:cNvPicPr>
            <a:picLocks noChangeAspect="1"/>
          </p:cNvPicPr>
          <p:nvPr/>
        </p:nvPicPr>
        <p:blipFill>
          <a:blip r:embed="rId2"/>
          <a:stretch>
            <a:fillRect/>
          </a:stretch>
        </p:blipFill>
        <p:spPr>
          <a:xfrm>
            <a:off x="7018638" y="1635211"/>
            <a:ext cx="4800263" cy="2916620"/>
          </a:xfrm>
          <a:prstGeom prst="rect">
            <a:avLst/>
          </a:prstGeom>
        </p:spPr>
      </p:pic>
      <p:sp>
        <p:nvSpPr>
          <p:cNvPr id="8" name="Rectangle 7">
            <a:extLst>
              <a:ext uri="{FF2B5EF4-FFF2-40B4-BE49-F238E27FC236}">
                <a16:creationId xmlns:a16="http://schemas.microsoft.com/office/drawing/2014/main" id="{F038D84B-1C4D-4E9E-90EA-D39BAA1D9EE3}"/>
              </a:ext>
            </a:extLst>
          </p:cNvPr>
          <p:cNvSpPr/>
          <p:nvPr/>
        </p:nvSpPr>
        <p:spPr>
          <a:xfrm>
            <a:off x="1498456" y="4947704"/>
            <a:ext cx="9828828" cy="1286186"/>
          </a:xfrm>
          <a:prstGeom prst="rect">
            <a:avLst/>
          </a:prstGeom>
        </p:spPr>
        <p:txBody>
          <a:bodyPr wrap="square">
            <a:spAutoFit/>
          </a:bodyPr>
          <a:lstStyle/>
          <a:p>
            <a:pPr algn="just">
              <a:lnSpc>
                <a:spcPct val="150000"/>
              </a:lnSpc>
            </a:pPr>
            <a:r>
              <a:rPr lang="en-US" dirty="0">
                <a:solidFill>
                  <a:srgbClr val="000000"/>
                </a:solidFill>
              </a:rPr>
              <a:t>Anyone can see your profile, but your secret boards will stay hidden. </a:t>
            </a:r>
            <a:br>
              <a:rPr lang="en-US" dirty="0">
                <a:solidFill>
                  <a:srgbClr val="000000"/>
                </a:solidFill>
              </a:rPr>
            </a:br>
            <a:r>
              <a:rPr lang="en-US" dirty="0">
                <a:solidFill>
                  <a:srgbClr val="000000"/>
                </a:solidFill>
              </a:rPr>
              <a:t>When you create an account we’ll make a username for you, but personalize your profile by updating your username, adding a photo and creating a bio.</a:t>
            </a:r>
          </a:p>
        </p:txBody>
      </p:sp>
    </p:spTree>
    <p:extLst>
      <p:ext uri="{BB962C8B-B14F-4D97-AF65-F5344CB8AC3E}">
        <p14:creationId xmlns:p14="http://schemas.microsoft.com/office/powerpoint/2010/main" val="4227557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B0DDA-9693-4628-BEE5-075D29C54B70}"/>
              </a:ext>
            </a:extLst>
          </p:cNvPr>
          <p:cNvSpPr>
            <a:spLocks noGrp="1"/>
          </p:cNvSpPr>
          <p:nvPr>
            <p:ph type="title"/>
          </p:nvPr>
        </p:nvSpPr>
        <p:spPr/>
        <p:txBody>
          <a:bodyPr/>
          <a:lstStyle/>
          <a:p>
            <a:r>
              <a:rPr lang="en-US" b="1" dirty="0"/>
              <a:t>Pinterest as a Marketing Tool</a:t>
            </a:r>
            <a:br>
              <a:rPr lang="en-US" b="1" dirty="0"/>
            </a:br>
            <a:endParaRPr lang="en-US" b="1" dirty="0"/>
          </a:p>
        </p:txBody>
      </p:sp>
      <p:sp>
        <p:nvSpPr>
          <p:cNvPr id="3" name="Content Placeholder 2">
            <a:extLst>
              <a:ext uri="{FF2B5EF4-FFF2-40B4-BE49-F238E27FC236}">
                <a16:creationId xmlns:a16="http://schemas.microsoft.com/office/drawing/2014/main" id="{9F86989A-CEBE-4317-B8C6-B89C7CD28893}"/>
              </a:ext>
            </a:extLst>
          </p:cNvPr>
          <p:cNvSpPr>
            <a:spLocks noGrp="1"/>
          </p:cNvSpPr>
          <p:nvPr>
            <p:ph idx="1"/>
          </p:nvPr>
        </p:nvSpPr>
        <p:spPr>
          <a:xfrm>
            <a:off x="2391504" y="1734065"/>
            <a:ext cx="8915400" cy="3777622"/>
          </a:xfrm>
        </p:spPr>
        <p:txBody>
          <a:bodyPr>
            <a:noAutofit/>
          </a:bodyPr>
          <a:lstStyle/>
          <a:p>
            <a:pPr algn="just"/>
            <a:r>
              <a:rPr lang="en-US" sz="2400" dirty="0"/>
              <a:t>interest can be used as a social networking tool to promote your business. It is meant to be a little informal compared to other available forms of marketing.</a:t>
            </a:r>
          </a:p>
          <a:p>
            <a:pPr algn="just"/>
            <a:r>
              <a:rPr lang="en-US" sz="2400" dirty="0"/>
              <a:t>Pinterest allows businesses to create pages aimed at promoting their companies online. Such pages can serve as a </a:t>
            </a:r>
            <a:r>
              <a:rPr lang="en-US" sz="2400" b="1" dirty="0"/>
              <a:t>virtual storefront</a:t>
            </a:r>
            <a:r>
              <a:rPr lang="en-US" sz="2400" dirty="0"/>
              <a:t>.</a:t>
            </a:r>
          </a:p>
          <a:p>
            <a:pPr algn="just"/>
            <a:r>
              <a:rPr lang="en-US" sz="2400" dirty="0"/>
              <a:t>For example, in one case study of a fashion website, users visiting from Pinterest spent $180 compared to $85 spent from users coming from Facebook. These users spent less time on the company's website, choosing instead to browse from the company's pinboard.</a:t>
            </a:r>
          </a:p>
          <a:p>
            <a:pPr marL="0" indent="0" algn="just">
              <a:buNone/>
            </a:pPr>
            <a:endParaRPr lang="en-US" sz="2400" dirty="0"/>
          </a:p>
        </p:txBody>
      </p:sp>
    </p:spTree>
    <p:extLst>
      <p:ext uri="{BB962C8B-B14F-4D97-AF65-F5344CB8AC3E}">
        <p14:creationId xmlns:p14="http://schemas.microsoft.com/office/powerpoint/2010/main" val="1911762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B0DDA-9693-4628-BEE5-075D29C54B70}"/>
              </a:ext>
            </a:extLst>
          </p:cNvPr>
          <p:cNvSpPr>
            <a:spLocks noGrp="1"/>
          </p:cNvSpPr>
          <p:nvPr>
            <p:ph type="title"/>
          </p:nvPr>
        </p:nvSpPr>
        <p:spPr/>
        <p:txBody>
          <a:bodyPr/>
          <a:lstStyle/>
          <a:p>
            <a:r>
              <a:rPr lang="en-US" b="1" dirty="0"/>
              <a:t>Pinterest as a Marketing Tool</a:t>
            </a:r>
            <a:br>
              <a:rPr lang="en-US" b="1" dirty="0"/>
            </a:br>
            <a:endParaRPr lang="en-US" b="1" dirty="0"/>
          </a:p>
        </p:txBody>
      </p:sp>
      <p:sp>
        <p:nvSpPr>
          <p:cNvPr id="3" name="Content Placeholder 2">
            <a:extLst>
              <a:ext uri="{FF2B5EF4-FFF2-40B4-BE49-F238E27FC236}">
                <a16:creationId xmlns:a16="http://schemas.microsoft.com/office/drawing/2014/main" id="{9F86989A-CEBE-4317-B8C6-B89C7CD28893}"/>
              </a:ext>
            </a:extLst>
          </p:cNvPr>
          <p:cNvSpPr>
            <a:spLocks noGrp="1"/>
          </p:cNvSpPr>
          <p:nvPr>
            <p:ph idx="1"/>
          </p:nvPr>
        </p:nvSpPr>
        <p:spPr>
          <a:xfrm>
            <a:off x="2391504" y="1734065"/>
            <a:ext cx="8915400" cy="3777622"/>
          </a:xfrm>
        </p:spPr>
        <p:txBody>
          <a:bodyPr>
            <a:noAutofit/>
          </a:bodyPr>
          <a:lstStyle/>
          <a:p>
            <a:pPr algn="just"/>
            <a:r>
              <a:rPr lang="en-US" sz="2400" dirty="0"/>
              <a:t>Further, brand studies have continued to show Pinterest is more effective at driving sales than other forms of social media.</a:t>
            </a:r>
          </a:p>
          <a:p>
            <a:pPr algn="just"/>
            <a:r>
              <a:rPr lang="en-US" sz="2400" dirty="0"/>
              <a:t>In 2013, Pinterest introduced a new tool called </a:t>
            </a:r>
            <a:r>
              <a:rPr lang="en-US" sz="2400" b="1" dirty="0"/>
              <a:t>Rich Pins</a:t>
            </a:r>
            <a:r>
              <a:rPr lang="en-US" sz="2400" dirty="0"/>
              <a:t> to enhance the customer experience when browsing through pins made by companies.</a:t>
            </a:r>
          </a:p>
          <a:p>
            <a:pPr algn="just"/>
            <a:r>
              <a:rPr lang="en-US" sz="2400" dirty="0"/>
              <a:t>Business pages can include various data, topics and information such as prices of products, ratings of movies or ingredients for recipes.</a:t>
            </a:r>
          </a:p>
          <a:p>
            <a:pPr algn="just"/>
            <a:endParaRPr lang="en-US" sz="2400" dirty="0"/>
          </a:p>
        </p:txBody>
      </p:sp>
    </p:spTree>
    <p:extLst>
      <p:ext uri="{BB962C8B-B14F-4D97-AF65-F5344CB8AC3E}">
        <p14:creationId xmlns:p14="http://schemas.microsoft.com/office/powerpoint/2010/main" val="3612175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B9449-F386-4613-B54D-AE0B694822C5}"/>
              </a:ext>
            </a:extLst>
          </p:cNvPr>
          <p:cNvSpPr>
            <a:spLocks noGrp="1"/>
          </p:cNvSpPr>
          <p:nvPr>
            <p:ph type="title"/>
          </p:nvPr>
        </p:nvSpPr>
        <p:spPr/>
        <p:txBody>
          <a:bodyPr/>
          <a:lstStyle/>
          <a:p>
            <a:r>
              <a:rPr lang="en-US" b="1" dirty="0"/>
              <a:t>Pinterest as a Perfect Media Strategy</a:t>
            </a:r>
            <a:br>
              <a:rPr lang="en-US" b="1" dirty="0"/>
            </a:br>
            <a:endParaRPr lang="en-US" b="1" dirty="0"/>
          </a:p>
        </p:txBody>
      </p:sp>
      <p:sp>
        <p:nvSpPr>
          <p:cNvPr id="3" name="Content Placeholder 2">
            <a:extLst>
              <a:ext uri="{FF2B5EF4-FFF2-40B4-BE49-F238E27FC236}">
                <a16:creationId xmlns:a16="http://schemas.microsoft.com/office/drawing/2014/main" id="{E7CF064B-F863-4B92-B69B-C7C4B1489166}"/>
              </a:ext>
            </a:extLst>
          </p:cNvPr>
          <p:cNvSpPr>
            <a:spLocks noGrp="1"/>
          </p:cNvSpPr>
          <p:nvPr>
            <p:ph idx="1"/>
          </p:nvPr>
        </p:nvSpPr>
        <p:spPr/>
        <p:txBody>
          <a:bodyPr>
            <a:normAutofit/>
          </a:bodyPr>
          <a:lstStyle/>
          <a:p>
            <a:pPr algn="just"/>
            <a:r>
              <a:rPr lang="en-US" sz="2800" dirty="0"/>
              <a:t>You can start a business page with Pinterest as a part of your media strategy initiative to generate new opportunities to connect with your customers and other communities with shared interests. It has the potential to generate substantial revenue and attract heavy traffic in the long run.</a:t>
            </a:r>
          </a:p>
          <a:p>
            <a:pPr marL="0" indent="0" algn="just">
              <a:buNone/>
            </a:pPr>
            <a:endParaRPr lang="en-US" sz="2800" dirty="0"/>
          </a:p>
        </p:txBody>
      </p:sp>
    </p:spTree>
    <p:extLst>
      <p:ext uri="{BB962C8B-B14F-4D97-AF65-F5344CB8AC3E}">
        <p14:creationId xmlns:p14="http://schemas.microsoft.com/office/powerpoint/2010/main" val="700354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B2AA2-2E3A-49F4-ACD2-2DA34FF0C614}"/>
              </a:ext>
            </a:extLst>
          </p:cNvPr>
          <p:cNvSpPr>
            <a:spLocks noGrp="1"/>
          </p:cNvSpPr>
          <p:nvPr>
            <p:ph type="title"/>
          </p:nvPr>
        </p:nvSpPr>
        <p:spPr/>
        <p:txBody>
          <a:bodyPr/>
          <a:lstStyle/>
          <a:p>
            <a:r>
              <a:rPr lang="en-US" b="1" dirty="0"/>
              <a:t>Promoting Business through Pinterest</a:t>
            </a:r>
            <a:br>
              <a:rPr lang="en-US" b="1" dirty="0"/>
            </a:br>
            <a:endParaRPr lang="en-US" b="1" dirty="0"/>
          </a:p>
        </p:txBody>
      </p:sp>
      <p:sp>
        <p:nvSpPr>
          <p:cNvPr id="3" name="Content Placeholder 2">
            <a:extLst>
              <a:ext uri="{FF2B5EF4-FFF2-40B4-BE49-F238E27FC236}">
                <a16:creationId xmlns:a16="http://schemas.microsoft.com/office/drawing/2014/main" id="{10B08631-DA87-4727-B4A9-21F5EF3CF13D}"/>
              </a:ext>
            </a:extLst>
          </p:cNvPr>
          <p:cNvSpPr>
            <a:spLocks noGrp="1"/>
          </p:cNvSpPr>
          <p:nvPr>
            <p:ph idx="1"/>
          </p:nvPr>
        </p:nvSpPr>
        <p:spPr>
          <a:xfrm>
            <a:off x="1146883" y="1540189"/>
            <a:ext cx="10765030" cy="3777622"/>
          </a:xfrm>
        </p:spPr>
        <p:txBody>
          <a:bodyPr>
            <a:noAutofit/>
          </a:bodyPr>
          <a:lstStyle/>
          <a:p>
            <a:pPr algn="just"/>
            <a:r>
              <a:rPr lang="en-US" sz="2400" b="1" dirty="0"/>
              <a:t>Strategies for Digital marketing</a:t>
            </a:r>
          </a:p>
          <a:p>
            <a:pPr marL="0" indent="0" algn="just">
              <a:buNone/>
            </a:pPr>
            <a:r>
              <a:rPr lang="en-US" sz="2400" dirty="0"/>
              <a:t>Building boards that get noticed, drive traffic, and convert fans into customers</a:t>
            </a:r>
          </a:p>
          <a:p>
            <a:pPr marL="0" indent="0" algn="just">
              <a:buNone/>
            </a:pPr>
            <a:r>
              <a:rPr lang="en-US" sz="2400" dirty="0"/>
              <a:t>Creating your Pinterest community through high-engagement activities, contests, social media outreach, and smart pinning strategies</a:t>
            </a:r>
          </a:p>
          <a:p>
            <a:pPr algn="just"/>
            <a:r>
              <a:rPr lang="en-US" sz="2400" b="1" dirty="0"/>
              <a:t>Ease of Marketing</a:t>
            </a:r>
          </a:p>
          <a:p>
            <a:pPr marL="0" indent="0" algn="just">
              <a:buNone/>
            </a:pPr>
            <a:r>
              <a:rPr lang="en-US" sz="2400" dirty="0"/>
              <a:t>Creating a marketing campaign becomes easy and attractive.</a:t>
            </a:r>
          </a:p>
          <a:p>
            <a:pPr marL="0" indent="0" algn="just">
              <a:buNone/>
            </a:pPr>
            <a:r>
              <a:rPr lang="en-US" sz="2400" dirty="0"/>
              <a:t>Selling the content to a target audience is crucial and Pinterest is good at that.</a:t>
            </a:r>
          </a:p>
          <a:p>
            <a:pPr algn="just"/>
            <a:endParaRPr lang="en-US" sz="2400" dirty="0"/>
          </a:p>
        </p:txBody>
      </p:sp>
    </p:spTree>
    <p:extLst>
      <p:ext uri="{BB962C8B-B14F-4D97-AF65-F5344CB8AC3E}">
        <p14:creationId xmlns:p14="http://schemas.microsoft.com/office/powerpoint/2010/main" val="955738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0B8EB-C9F4-45FA-A4C0-46C69A439E37}"/>
              </a:ext>
            </a:extLst>
          </p:cNvPr>
          <p:cNvSpPr>
            <a:spLocks noGrp="1"/>
          </p:cNvSpPr>
          <p:nvPr>
            <p:ph type="title"/>
          </p:nvPr>
        </p:nvSpPr>
        <p:spPr/>
        <p:txBody>
          <a:bodyPr/>
          <a:lstStyle/>
          <a:p>
            <a:r>
              <a:rPr lang="en-US" b="1" dirty="0"/>
              <a:t>Setting up your Business Account</a:t>
            </a:r>
            <a:br>
              <a:rPr lang="en-US" b="1" dirty="0"/>
            </a:br>
            <a:endParaRPr lang="en-US" b="1" dirty="0"/>
          </a:p>
        </p:txBody>
      </p:sp>
      <p:sp>
        <p:nvSpPr>
          <p:cNvPr id="3" name="Content Placeholder 2">
            <a:extLst>
              <a:ext uri="{FF2B5EF4-FFF2-40B4-BE49-F238E27FC236}">
                <a16:creationId xmlns:a16="http://schemas.microsoft.com/office/drawing/2014/main" id="{B79EEF8B-F678-496C-A5DF-D0E11CFC3D6B}"/>
              </a:ext>
            </a:extLst>
          </p:cNvPr>
          <p:cNvSpPr>
            <a:spLocks noGrp="1"/>
          </p:cNvSpPr>
          <p:nvPr>
            <p:ph idx="1"/>
          </p:nvPr>
        </p:nvSpPr>
        <p:spPr>
          <a:xfrm>
            <a:off x="716692" y="1655805"/>
            <a:ext cx="10787920" cy="4255417"/>
          </a:xfrm>
        </p:spPr>
        <p:txBody>
          <a:bodyPr>
            <a:noAutofit/>
          </a:bodyPr>
          <a:lstStyle/>
          <a:p>
            <a:pPr algn="just"/>
            <a:r>
              <a:rPr lang="en-US" sz="2400" dirty="0"/>
              <a:t>Whether you are an established brand, a non-profit organization, or a blogger, you can join Pinterest for free as a business. You can make a new business account or convert your current one.</a:t>
            </a:r>
          </a:p>
          <a:p>
            <a:pPr lvl="1" algn="just">
              <a:buFont typeface="Wingdings" panose="05000000000000000000" pitchFamily="2" charset="2"/>
              <a:buChar char="§"/>
            </a:pPr>
            <a:r>
              <a:rPr lang="en-US" sz="2200" dirty="0"/>
              <a:t>If you have a personal account, log out of it.</a:t>
            </a:r>
          </a:p>
          <a:p>
            <a:pPr lvl="1" algn="just">
              <a:buFont typeface="Wingdings" panose="05000000000000000000" pitchFamily="2" charset="2"/>
              <a:buChar char="§"/>
            </a:pPr>
            <a:r>
              <a:rPr lang="en-US" sz="2200" dirty="0"/>
              <a:t>Go to Pinterest for Business and click Join as a Business.</a:t>
            </a:r>
          </a:p>
          <a:p>
            <a:pPr lvl="1" algn="just">
              <a:buFont typeface="Wingdings" panose="05000000000000000000" pitchFamily="2" charset="2"/>
              <a:buChar char="§"/>
            </a:pPr>
            <a:r>
              <a:rPr lang="en-US" sz="2200" dirty="0"/>
              <a:t>Fill out the details about your business and the person who'll manage the account.</a:t>
            </a:r>
          </a:p>
          <a:p>
            <a:pPr lvl="1" algn="just">
              <a:buFont typeface="Wingdings" panose="05000000000000000000" pitchFamily="2" charset="2"/>
              <a:buChar char="§"/>
            </a:pPr>
            <a:r>
              <a:rPr lang="en-US" sz="2200" dirty="0"/>
              <a:t>Read and accept the Business Terms of Service and click Create Account</a:t>
            </a:r>
            <a:r>
              <a:rPr lang="en-US" sz="2400" dirty="0"/>
              <a:t>.</a:t>
            </a:r>
          </a:p>
          <a:p>
            <a:pPr algn="just"/>
            <a:endParaRPr lang="en-US" sz="2400" dirty="0"/>
          </a:p>
        </p:txBody>
      </p:sp>
    </p:spTree>
    <p:extLst>
      <p:ext uri="{BB962C8B-B14F-4D97-AF65-F5344CB8AC3E}">
        <p14:creationId xmlns:p14="http://schemas.microsoft.com/office/powerpoint/2010/main" val="11456733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AB8DC-77AC-4489-85EB-E8C82B524867}"/>
              </a:ext>
            </a:extLst>
          </p:cNvPr>
          <p:cNvSpPr>
            <a:spLocks noGrp="1"/>
          </p:cNvSpPr>
          <p:nvPr>
            <p:ph type="title"/>
          </p:nvPr>
        </p:nvSpPr>
        <p:spPr/>
        <p:txBody>
          <a:bodyPr/>
          <a:lstStyle/>
          <a:p>
            <a:r>
              <a:rPr lang="en-US" b="1" dirty="0"/>
              <a:t>Pinterest vs. Other Social Platforms</a:t>
            </a:r>
            <a:br>
              <a:rPr lang="en-US" b="1" dirty="0"/>
            </a:br>
            <a:endParaRPr lang="en-US" b="1" dirty="0"/>
          </a:p>
        </p:txBody>
      </p:sp>
      <p:sp>
        <p:nvSpPr>
          <p:cNvPr id="3" name="Content Placeholder 2">
            <a:extLst>
              <a:ext uri="{FF2B5EF4-FFF2-40B4-BE49-F238E27FC236}">
                <a16:creationId xmlns:a16="http://schemas.microsoft.com/office/drawing/2014/main" id="{082184D3-9B94-4914-9347-E1CA2D29CCB9}"/>
              </a:ext>
            </a:extLst>
          </p:cNvPr>
          <p:cNvSpPr>
            <a:spLocks noGrp="1"/>
          </p:cNvSpPr>
          <p:nvPr>
            <p:ph idx="1"/>
          </p:nvPr>
        </p:nvSpPr>
        <p:spPr>
          <a:xfrm>
            <a:off x="1235676" y="1458097"/>
            <a:ext cx="10268936" cy="4453125"/>
          </a:xfrm>
        </p:spPr>
        <p:txBody>
          <a:bodyPr>
            <a:noAutofit/>
          </a:bodyPr>
          <a:lstStyle/>
          <a:p>
            <a:pPr algn="just"/>
            <a:r>
              <a:rPr lang="en-US" sz="2400" dirty="0"/>
              <a:t>Pinterest is based on photos. People love to know what they're looking at. It's easier to shop, love, like, hate, in short, make an opinion on, something that you can see.</a:t>
            </a:r>
          </a:p>
          <a:p>
            <a:pPr algn="just"/>
            <a:r>
              <a:rPr lang="en-US" sz="2400" dirty="0"/>
              <a:t>The design of the site is visually appealing. It is engaging in a way that other social platforms haven't been.</a:t>
            </a:r>
          </a:p>
          <a:p>
            <a:pPr algn="just"/>
            <a:r>
              <a:rPr lang="en-US" sz="2400" dirty="0"/>
              <a:t>Pinterest has a clean user interface, uncluttered by ads or noise. The user interface is easy, manageable, and clean.</a:t>
            </a:r>
          </a:p>
          <a:p>
            <a:pPr algn="just"/>
            <a:r>
              <a:rPr lang="en-US" sz="2400" dirty="0"/>
              <a:t>Pinterest can be used as an effective tool for interaction with prospective customers.</a:t>
            </a:r>
          </a:p>
          <a:p>
            <a:pPr marL="0" indent="0" algn="just">
              <a:buNone/>
            </a:pPr>
            <a:endParaRPr lang="en-US" sz="2400" dirty="0"/>
          </a:p>
        </p:txBody>
      </p:sp>
    </p:spTree>
    <p:extLst>
      <p:ext uri="{BB962C8B-B14F-4D97-AF65-F5344CB8AC3E}">
        <p14:creationId xmlns:p14="http://schemas.microsoft.com/office/powerpoint/2010/main" val="4207848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1EDD21E1-BAF0-4314-AB31-82ECB8AC9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0BB9CA-64E1-4FFD-91E9-9CE096322E93}"/>
              </a:ext>
            </a:extLst>
          </p:cNvPr>
          <p:cNvSpPr>
            <a:spLocks noGrp="1"/>
          </p:cNvSpPr>
          <p:nvPr>
            <p:ph type="title"/>
          </p:nvPr>
        </p:nvSpPr>
        <p:spPr>
          <a:xfrm>
            <a:off x="649224" y="645106"/>
            <a:ext cx="5122652" cy="1259894"/>
          </a:xfrm>
        </p:spPr>
        <p:txBody>
          <a:bodyPr>
            <a:normAutofit/>
          </a:bodyPr>
          <a:lstStyle/>
          <a:p>
            <a:r>
              <a:rPr lang="en-US" b="1" dirty="0"/>
              <a:t>Pinterest Marketing</a:t>
            </a:r>
          </a:p>
        </p:txBody>
      </p:sp>
      <p:sp>
        <p:nvSpPr>
          <p:cNvPr id="14" name="Rectangle 13">
            <a:extLst>
              <a:ext uri="{FF2B5EF4-FFF2-40B4-BE49-F238E27FC236}">
                <a16:creationId xmlns:a16="http://schemas.microsoft.com/office/drawing/2014/main" id="{FDC8619C-F25D-468E-95FA-2A2151D7DD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4DA7539-A2CA-4767-B6D0-1ACC884A7CAA}"/>
              </a:ext>
            </a:extLst>
          </p:cNvPr>
          <p:cNvSpPr>
            <a:spLocks noGrp="1"/>
          </p:cNvSpPr>
          <p:nvPr>
            <p:ph idx="1"/>
          </p:nvPr>
        </p:nvSpPr>
        <p:spPr>
          <a:xfrm>
            <a:off x="649224" y="1682574"/>
            <a:ext cx="6221133" cy="3987853"/>
          </a:xfrm>
        </p:spPr>
        <p:txBody>
          <a:bodyPr>
            <a:noAutofit/>
          </a:bodyPr>
          <a:lstStyle/>
          <a:p>
            <a:pPr algn="just"/>
            <a:r>
              <a:rPr lang="en-US" sz="2400" dirty="0"/>
              <a:t>Pinterest is a dynamic social media platform for sharing favorite images, videos, fun media, etc. It can be termed as a visual bookmarking tool.</a:t>
            </a:r>
          </a:p>
          <a:p>
            <a:pPr algn="just"/>
            <a:r>
              <a:rPr lang="en-US" sz="2400" dirty="0"/>
              <a:t>Using Pinterest, you can connect with other like-minded people by sharing your hobbies and interests through online bulletin boards.</a:t>
            </a:r>
          </a:p>
          <a:p>
            <a:pPr algn="just"/>
            <a:r>
              <a:rPr lang="en-US" sz="2400" dirty="0"/>
              <a:t>Pinterest taps into a very fundamental human behavior – the desire to collect things (even if they may not be of any apparent value).</a:t>
            </a:r>
          </a:p>
        </p:txBody>
      </p:sp>
      <p:pic>
        <p:nvPicPr>
          <p:cNvPr id="7" name="Picture 6">
            <a:extLst>
              <a:ext uri="{FF2B5EF4-FFF2-40B4-BE49-F238E27FC236}">
                <a16:creationId xmlns:a16="http://schemas.microsoft.com/office/drawing/2014/main" id="{F2196A3C-6D7F-4294-87F5-D997C1CA8870}"/>
              </a:ext>
            </a:extLst>
          </p:cNvPr>
          <p:cNvPicPr>
            <a:picLocks noChangeAspect="1"/>
          </p:cNvPicPr>
          <p:nvPr/>
        </p:nvPicPr>
        <p:blipFill>
          <a:blip r:embed="rId2"/>
          <a:stretch>
            <a:fillRect/>
          </a:stretch>
        </p:blipFill>
        <p:spPr>
          <a:xfrm>
            <a:off x="7018641" y="2133600"/>
            <a:ext cx="4819492" cy="3211232"/>
          </a:xfrm>
          <a:prstGeom prst="rect">
            <a:avLst/>
          </a:prstGeom>
        </p:spPr>
      </p:pic>
      <p:sp>
        <p:nvSpPr>
          <p:cNvPr id="16" name="Freeform 12">
            <a:extLst>
              <a:ext uri="{FF2B5EF4-FFF2-40B4-BE49-F238E27FC236}">
                <a16:creationId xmlns:a16="http://schemas.microsoft.com/office/drawing/2014/main" id="{7D9439D6-DEAD-4CEB-A61B-BE3D64D1B5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2148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F4C104D-5F30-4811-9376-566B26E4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0BB9CA-64E1-4FFD-91E9-9CE096322E93}"/>
              </a:ext>
            </a:extLst>
          </p:cNvPr>
          <p:cNvSpPr>
            <a:spLocks noGrp="1"/>
          </p:cNvSpPr>
          <p:nvPr>
            <p:ph type="title"/>
          </p:nvPr>
        </p:nvSpPr>
        <p:spPr>
          <a:xfrm>
            <a:off x="649224" y="645106"/>
            <a:ext cx="6196419" cy="1259894"/>
          </a:xfrm>
        </p:spPr>
        <p:txBody>
          <a:bodyPr>
            <a:normAutofit/>
          </a:bodyPr>
          <a:lstStyle/>
          <a:p>
            <a:r>
              <a:rPr lang="en-US" b="1" dirty="0"/>
              <a:t>History of Pinterest</a:t>
            </a:r>
          </a:p>
        </p:txBody>
      </p:sp>
      <p:sp>
        <p:nvSpPr>
          <p:cNvPr id="12" name="Rectangle 11">
            <a:extLst>
              <a:ext uri="{FF2B5EF4-FFF2-40B4-BE49-F238E27FC236}">
                <a16:creationId xmlns:a16="http://schemas.microsoft.com/office/drawing/2014/main" id="{0815E34B-5D02-4E01-A936-E8E1C0AB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E4DA7539-A2CA-4767-B6D0-1ACC884A7CAA}"/>
              </a:ext>
            </a:extLst>
          </p:cNvPr>
          <p:cNvSpPr>
            <a:spLocks noGrp="1"/>
          </p:cNvSpPr>
          <p:nvPr>
            <p:ph idx="1"/>
          </p:nvPr>
        </p:nvSpPr>
        <p:spPr>
          <a:xfrm>
            <a:off x="649225" y="2133600"/>
            <a:ext cx="4249078" cy="3759253"/>
          </a:xfrm>
        </p:spPr>
        <p:txBody>
          <a:bodyPr>
            <a:noAutofit/>
          </a:bodyPr>
          <a:lstStyle/>
          <a:p>
            <a:pPr algn="just">
              <a:lnSpc>
                <a:spcPct val="90000"/>
              </a:lnSpc>
            </a:pPr>
            <a:r>
              <a:rPr lang="en-US" sz="2000" b="1" dirty="0"/>
              <a:t>Ben Silbermann</a:t>
            </a:r>
            <a:r>
              <a:rPr lang="en-US" sz="2000" dirty="0"/>
              <a:t> is an American Internet entrepreneur who co-founded Pinterest. He is also the CEO of Pinterest.</a:t>
            </a:r>
          </a:p>
          <a:p>
            <a:pPr algn="just">
              <a:lnSpc>
                <a:spcPct val="90000"/>
              </a:lnSpc>
            </a:pPr>
            <a:r>
              <a:rPr lang="en-US" sz="2000" b="1" dirty="0"/>
              <a:t>Silbermann</a:t>
            </a:r>
            <a:r>
              <a:rPr lang="en-US" sz="2000" dirty="0"/>
              <a:t> says that the genesis of Pinterest really came from his love of collecting as a kid. “Collecting tells a lot about who you are,” he said, and when they looked at the web, “there wasn’t a place to share that side of who you were.”</a:t>
            </a:r>
          </a:p>
          <a:p>
            <a:pPr marL="0" indent="0" algn="just">
              <a:lnSpc>
                <a:spcPct val="90000"/>
              </a:lnSpc>
              <a:buNone/>
            </a:pPr>
            <a:endParaRPr lang="en-US" sz="2000" dirty="0"/>
          </a:p>
        </p:txBody>
      </p:sp>
      <p:pic>
        <p:nvPicPr>
          <p:cNvPr id="5" name="Picture 4">
            <a:extLst>
              <a:ext uri="{FF2B5EF4-FFF2-40B4-BE49-F238E27FC236}">
                <a16:creationId xmlns:a16="http://schemas.microsoft.com/office/drawing/2014/main" id="{3046B617-61D0-4247-9368-C4B85FB00E68}"/>
              </a:ext>
            </a:extLst>
          </p:cNvPr>
          <p:cNvPicPr>
            <a:picLocks noChangeAspect="1"/>
          </p:cNvPicPr>
          <p:nvPr/>
        </p:nvPicPr>
        <p:blipFill>
          <a:blip r:embed="rId2"/>
          <a:stretch>
            <a:fillRect/>
          </a:stretch>
        </p:blipFill>
        <p:spPr>
          <a:xfrm>
            <a:off x="5096012" y="2192621"/>
            <a:ext cx="6953577" cy="3668012"/>
          </a:xfrm>
          <a:prstGeom prst="rect">
            <a:avLst/>
          </a:prstGeom>
        </p:spPr>
      </p:pic>
      <p:sp>
        <p:nvSpPr>
          <p:cNvPr id="14" name="Freeform 11">
            <a:extLst>
              <a:ext uri="{FF2B5EF4-FFF2-40B4-BE49-F238E27FC236}">
                <a16:creationId xmlns:a16="http://schemas.microsoft.com/office/drawing/2014/main" id="{7DE3414B-B032-4710-A468-D3285E38C5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53718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BB9CA-64E1-4FFD-91E9-9CE096322E93}"/>
              </a:ext>
            </a:extLst>
          </p:cNvPr>
          <p:cNvSpPr>
            <a:spLocks noGrp="1"/>
          </p:cNvSpPr>
          <p:nvPr>
            <p:ph type="title"/>
          </p:nvPr>
        </p:nvSpPr>
        <p:spPr>
          <a:xfrm>
            <a:off x="1431889" y="599398"/>
            <a:ext cx="7303315" cy="781394"/>
          </a:xfrm>
        </p:spPr>
        <p:txBody>
          <a:bodyPr>
            <a:normAutofit/>
          </a:bodyPr>
          <a:lstStyle/>
          <a:p>
            <a:pPr algn="ctr"/>
            <a:r>
              <a:rPr lang="en-US" b="1" dirty="0"/>
              <a:t>Pinterest – Interesting Facts</a:t>
            </a:r>
          </a:p>
        </p:txBody>
      </p:sp>
      <p:sp>
        <p:nvSpPr>
          <p:cNvPr id="3" name="Content Placeholder 2">
            <a:extLst>
              <a:ext uri="{FF2B5EF4-FFF2-40B4-BE49-F238E27FC236}">
                <a16:creationId xmlns:a16="http://schemas.microsoft.com/office/drawing/2014/main" id="{E4DA7539-A2CA-4767-B6D0-1ACC884A7CAA}"/>
              </a:ext>
            </a:extLst>
          </p:cNvPr>
          <p:cNvSpPr>
            <a:spLocks noGrp="1"/>
          </p:cNvSpPr>
          <p:nvPr>
            <p:ph idx="1"/>
          </p:nvPr>
        </p:nvSpPr>
        <p:spPr>
          <a:xfrm>
            <a:off x="910555" y="1540189"/>
            <a:ext cx="11026071" cy="3777622"/>
          </a:xfrm>
        </p:spPr>
        <p:txBody>
          <a:bodyPr>
            <a:noAutofit/>
          </a:bodyPr>
          <a:lstStyle/>
          <a:p>
            <a:pPr algn="just"/>
            <a:r>
              <a:rPr lang="en-US" sz="2000" dirty="0"/>
              <a:t>Pinterest is now the fourth largest driver of website traffic.</a:t>
            </a:r>
          </a:p>
          <a:p>
            <a:pPr algn="just"/>
            <a:r>
              <a:rPr lang="en-US" sz="2000" dirty="0"/>
              <a:t>Globally, the site is most popular with women.</a:t>
            </a:r>
          </a:p>
          <a:p>
            <a:pPr algn="just"/>
            <a:r>
              <a:rPr lang="en-US" sz="2000" dirty="0"/>
              <a:t>In terms of age distribution, the Pinterest demography closely resembles the U.S. Internet population.</a:t>
            </a:r>
          </a:p>
          <a:p>
            <a:pPr algn="just"/>
            <a:r>
              <a:rPr lang="en-US" sz="2000" dirty="0"/>
              <a:t>According to </a:t>
            </a:r>
            <a:r>
              <a:rPr lang="en-US" sz="2000" dirty="0" err="1"/>
              <a:t>Hitwise</a:t>
            </a:r>
            <a:r>
              <a:rPr lang="en-US" sz="2000" dirty="0"/>
              <a:t> data, by December 2011, the site had become one of the top 10 largest social network services, with 11 million total visits per week, driving more referral traffic to retailers than LinkedIn, YouTube, and Google+.</a:t>
            </a:r>
          </a:p>
          <a:p>
            <a:pPr algn="just"/>
            <a:r>
              <a:rPr lang="en-US" sz="2000" dirty="0"/>
              <a:t>The average purchase generated by Pinterest is double the amount of those started on Facebook or Twitter.</a:t>
            </a:r>
          </a:p>
          <a:p>
            <a:pPr algn="just"/>
            <a:r>
              <a:rPr lang="en-US" sz="2000" dirty="0"/>
              <a:t>80% of pins are </a:t>
            </a:r>
            <a:r>
              <a:rPr lang="en-US" sz="2000" dirty="0" err="1"/>
              <a:t>repins</a:t>
            </a:r>
            <a:r>
              <a:rPr lang="en-US" sz="2000" dirty="0"/>
              <a:t> as opposed to about 5% Tweets that are </a:t>
            </a:r>
            <a:r>
              <a:rPr lang="en-US" sz="2000" dirty="0" err="1"/>
              <a:t>ReTweets</a:t>
            </a:r>
            <a:r>
              <a:rPr lang="en-US" sz="2000" dirty="0"/>
              <a:t>.</a:t>
            </a:r>
          </a:p>
        </p:txBody>
      </p:sp>
    </p:spTree>
    <p:extLst>
      <p:ext uri="{BB962C8B-B14F-4D97-AF65-F5344CB8AC3E}">
        <p14:creationId xmlns:p14="http://schemas.microsoft.com/office/powerpoint/2010/main" val="3475573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BB9CA-64E1-4FFD-91E9-9CE096322E93}"/>
              </a:ext>
            </a:extLst>
          </p:cNvPr>
          <p:cNvSpPr>
            <a:spLocks noGrp="1"/>
          </p:cNvSpPr>
          <p:nvPr>
            <p:ph type="title"/>
          </p:nvPr>
        </p:nvSpPr>
        <p:spPr/>
        <p:txBody>
          <a:bodyPr>
            <a:normAutofit/>
          </a:bodyPr>
          <a:lstStyle/>
          <a:p>
            <a:r>
              <a:rPr lang="en-US" b="1" dirty="0"/>
              <a:t>How it Works</a:t>
            </a:r>
          </a:p>
        </p:txBody>
      </p:sp>
      <p:sp>
        <p:nvSpPr>
          <p:cNvPr id="3" name="Content Placeholder 2">
            <a:extLst>
              <a:ext uri="{FF2B5EF4-FFF2-40B4-BE49-F238E27FC236}">
                <a16:creationId xmlns:a16="http://schemas.microsoft.com/office/drawing/2014/main" id="{E4DA7539-A2CA-4767-B6D0-1ACC884A7CAA}"/>
              </a:ext>
            </a:extLst>
          </p:cNvPr>
          <p:cNvSpPr>
            <a:spLocks noGrp="1"/>
          </p:cNvSpPr>
          <p:nvPr>
            <p:ph idx="1"/>
          </p:nvPr>
        </p:nvSpPr>
        <p:spPr>
          <a:xfrm>
            <a:off x="511022" y="1629500"/>
            <a:ext cx="10993590" cy="4433455"/>
          </a:xfrm>
        </p:spPr>
        <p:txBody>
          <a:bodyPr>
            <a:noAutofit/>
          </a:bodyPr>
          <a:lstStyle/>
          <a:p>
            <a:r>
              <a:rPr lang="en-US" sz="2800" dirty="0"/>
              <a:t>Pinterest is a free website that requires a valid registration. You can create either a free personal account or a business account as per your requirement.</a:t>
            </a:r>
          </a:p>
          <a:p>
            <a:r>
              <a:rPr lang="en-US" sz="2800" dirty="0"/>
              <a:t>Users can upload, save, sort, and manage images known as </a:t>
            </a:r>
            <a:r>
              <a:rPr lang="en-US" sz="2800" b="1" dirty="0"/>
              <a:t>pins</a:t>
            </a:r>
            <a:r>
              <a:rPr lang="en-US" sz="2800" dirty="0"/>
              <a:t> and other media content (e.g., videos and images) through collections known as </a:t>
            </a:r>
            <a:r>
              <a:rPr lang="en-US" sz="2800" b="1" dirty="0"/>
              <a:t>pinboards</a:t>
            </a:r>
            <a:r>
              <a:rPr lang="en-US" sz="2800" dirty="0"/>
              <a:t>. Pinterest acts as a personalized media platform.</a:t>
            </a:r>
          </a:p>
          <a:p>
            <a:r>
              <a:rPr lang="en-US" sz="2800" dirty="0"/>
              <a:t>Users can browse the content of others in their feed. Users can then save individual pins to one of their own boards using the "Pin-It" button, with Pinboards typically organized by a central topic or theme.</a:t>
            </a:r>
          </a:p>
        </p:txBody>
      </p:sp>
    </p:spTree>
    <p:extLst>
      <p:ext uri="{BB962C8B-B14F-4D97-AF65-F5344CB8AC3E}">
        <p14:creationId xmlns:p14="http://schemas.microsoft.com/office/powerpoint/2010/main" val="848594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DA7539-A2CA-4767-B6D0-1ACC884A7CAA}"/>
              </a:ext>
            </a:extLst>
          </p:cNvPr>
          <p:cNvSpPr>
            <a:spLocks noGrp="1"/>
          </p:cNvSpPr>
          <p:nvPr>
            <p:ph idx="1"/>
          </p:nvPr>
        </p:nvSpPr>
        <p:spPr>
          <a:xfrm>
            <a:off x="931152" y="1212272"/>
            <a:ext cx="10807767" cy="4433455"/>
          </a:xfrm>
        </p:spPr>
        <p:txBody>
          <a:bodyPr>
            <a:normAutofit fontScale="92500"/>
          </a:bodyPr>
          <a:lstStyle/>
          <a:p>
            <a:pPr algn="just"/>
            <a:r>
              <a:rPr lang="en-US" sz="2800" dirty="0"/>
              <a:t>Content can also be found outside of Pinterest and similarly uploaded to a board via the "Pin-It" button, which can be downloaded to the bookmark bar on a web browser, or be implemented by a webmaster directly on the website.</a:t>
            </a:r>
          </a:p>
          <a:p>
            <a:pPr algn="just"/>
            <a:r>
              <a:rPr lang="en-US" sz="2800" dirty="0"/>
              <a:t>They also have the option of sending a pin to other Pinterest users and email accounts through the "Send" button.</a:t>
            </a:r>
          </a:p>
          <a:p>
            <a:pPr algn="just"/>
            <a:r>
              <a:rPr lang="en-US" sz="2800" dirty="0"/>
              <a:t>When you login to your Pinterest account, you will be seeing your home feed. Your home feed shows you all of the most recent pins from the other Pinterest accounts you follow.</a:t>
            </a:r>
          </a:p>
        </p:txBody>
      </p:sp>
    </p:spTree>
    <p:extLst>
      <p:ext uri="{BB962C8B-B14F-4D97-AF65-F5344CB8AC3E}">
        <p14:creationId xmlns:p14="http://schemas.microsoft.com/office/powerpoint/2010/main" val="4112659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46" name="Group 12">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4"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5"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6"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7"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8"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9"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0"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1"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2"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3"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4"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5"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60" name="Group 26">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8"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9"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30"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1"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2"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3"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4"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5"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6"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7"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8"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9"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4" name="Rectangle 40">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76" name="Freeform 6">
            <a:extLst>
              <a:ext uri="{FF2B5EF4-FFF2-40B4-BE49-F238E27FC236}">
                <a16:creationId xmlns:a16="http://schemas.microsoft.com/office/drawing/2014/main" id="{3623DEAC-F39C-45D6-86DC-1033F64295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45" name="Rectangle 44">
            <a:extLst>
              <a:ext uri="{FF2B5EF4-FFF2-40B4-BE49-F238E27FC236}">
                <a16:creationId xmlns:a16="http://schemas.microsoft.com/office/drawing/2014/main" id="{3CC92A7C-6A58-4E58-B13D-BD8BAEA6D2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7" name="Group 46">
            <a:extLst>
              <a:ext uri="{FF2B5EF4-FFF2-40B4-BE49-F238E27FC236}">
                <a16:creationId xmlns:a16="http://schemas.microsoft.com/office/drawing/2014/main" id="{BE28EF24-9AAC-46CE-915B-C3513A9786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48" name="Freeform 11">
              <a:extLst>
                <a:ext uri="{FF2B5EF4-FFF2-40B4-BE49-F238E27FC236}">
                  <a16:creationId xmlns:a16="http://schemas.microsoft.com/office/drawing/2014/main" id="{22A4915C-5BAE-4EF1-98D9-80B7ACCCE7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49" name="Freeform 12">
              <a:extLst>
                <a:ext uri="{FF2B5EF4-FFF2-40B4-BE49-F238E27FC236}">
                  <a16:creationId xmlns:a16="http://schemas.microsoft.com/office/drawing/2014/main" id="{F4633A4E-2C66-4250-AAF4-88BFB27145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50" name="Freeform 13">
              <a:extLst>
                <a:ext uri="{FF2B5EF4-FFF2-40B4-BE49-F238E27FC236}">
                  <a16:creationId xmlns:a16="http://schemas.microsoft.com/office/drawing/2014/main" id="{D946C36C-F30A-469F-9887-FD626B5889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51" name="Freeform 14">
              <a:extLst>
                <a:ext uri="{FF2B5EF4-FFF2-40B4-BE49-F238E27FC236}">
                  <a16:creationId xmlns:a16="http://schemas.microsoft.com/office/drawing/2014/main" id="{453195CD-75B2-44EB-AE90-2F3CB86B16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52" name="Freeform 15">
              <a:extLst>
                <a:ext uri="{FF2B5EF4-FFF2-40B4-BE49-F238E27FC236}">
                  <a16:creationId xmlns:a16="http://schemas.microsoft.com/office/drawing/2014/main" id="{D358E0A7-46FF-4777-8BB6-7F869F3A6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53" name="Freeform 16">
              <a:extLst>
                <a:ext uri="{FF2B5EF4-FFF2-40B4-BE49-F238E27FC236}">
                  <a16:creationId xmlns:a16="http://schemas.microsoft.com/office/drawing/2014/main" id="{7448C2A2-1FD8-456F-B43C-10C95E72F5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54" name="Freeform 17">
              <a:extLst>
                <a:ext uri="{FF2B5EF4-FFF2-40B4-BE49-F238E27FC236}">
                  <a16:creationId xmlns:a16="http://schemas.microsoft.com/office/drawing/2014/main" id="{98CFDE0C-EB8B-4A76-AA76-E37E285A9D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55" name="Freeform 18">
              <a:extLst>
                <a:ext uri="{FF2B5EF4-FFF2-40B4-BE49-F238E27FC236}">
                  <a16:creationId xmlns:a16="http://schemas.microsoft.com/office/drawing/2014/main" id="{E638037C-E45E-431C-B053-DA572B4466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56" name="Freeform 19">
              <a:extLst>
                <a:ext uri="{FF2B5EF4-FFF2-40B4-BE49-F238E27FC236}">
                  <a16:creationId xmlns:a16="http://schemas.microsoft.com/office/drawing/2014/main" id="{B62D87FA-4675-41EE-96E5-5F7D9A80911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57" name="Freeform 20">
              <a:extLst>
                <a:ext uri="{FF2B5EF4-FFF2-40B4-BE49-F238E27FC236}">
                  <a16:creationId xmlns:a16="http://schemas.microsoft.com/office/drawing/2014/main" id="{8584ED54-D08D-4121-A2D6-90AD77B245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58" name="Freeform 21">
              <a:extLst>
                <a:ext uri="{FF2B5EF4-FFF2-40B4-BE49-F238E27FC236}">
                  <a16:creationId xmlns:a16="http://schemas.microsoft.com/office/drawing/2014/main" id="{C5B0EDA2-D009-4AAE-BC70-2B8183AF89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59" name="Freeform 22">
              <a:extLst>
                <a:ext uri="{FF2B5EF4-FFF2-40B4-BE49-F238E27FC236}">
                  <a16:creationId xmlns:a16="http://schemas.microsoft.com/office/drawing/2014/main" id="{0DABB3EA-C682-4AB4-89E3-F738C3BFC8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sp>
        <p:nvSpPr>
          <p:cNvPr id="7" name="Title 6">
            <a:extLst>
              <a:ext uri="{FF2B5EF4-FFF2-40B4-BE49-F238E27FC236}">
                <a16:creationId xmlns:a16="http://schemas.microsoft.com/office/drawing/2014/main" id="{F562B865-8538-4932-8A90-363F9A9A3865}"/>
              </a:ext>
            </a:extLst>
          </p:cNvPr>
          <p:cNvSpPr>
            <a:spLocks noGrp="1"/>
          </p:cNvSpPr>
          <p:nvPr>
            <p:ph type="title"/>
          </p:nvPr>
        </p:nvSpPr>
        <p:spPr>
          <a:xfrm>
            <a:off x="2589213" y="4391274"/>
            <a:ext cx="8915399" cy="1102977"/>
          </a:xfrm>
        </p:spPr>
        <p:txBody>
          <a:bodyPr vert="horz" lIns="91440" tIns="45720" rIns="91440" bIns="45720" rtlCol="0" anchor="b">
            <a:normAutofit/>
          </a:bodyPr>
          <a:lstStyle/>
          <a:p>
            <a:r>
              <a:rPr lang="en-US" sz="5400" b="1" dirty="0"/>
              <a:t>Pinterest Slang</a:t>
            </a:r>
          </a:p>
        </p:txBody>
      </p:sp>
      <p:grpSp>
        <p:nvGrpSpPr>
          <p:cNvPr id="61" name="Group 60">
            <a:extLst>
              <a:ext uri="{FF2B5EF4-FFF2-40B4-BE49-F238E27FC236}">
                <a16:creationId xmlns:a16="http://schemas.microsoft.com/office/drawing/2014/main" id="{455AD17B-B3F7-4D05-8FA5-6493F2CBAE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62" name="Freeform 27">
              <a:extLst>
                <a:ext uri="{FF2B5EF4-FFF2-40B4-BE49-F238E27FC236}">
                  <a16:creationId xmlns:a16="http://schemas.microsoft.com/office/drawing/2014/main" id="{B96F8D32-B863-4FAD-974E-FEC8D87524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63" name="Freeform 28">
              <a:extLst>
                <a:ext uri="{FF2B5EF4-FFF2-40B4-BE49-F238E27FC236}">
                  <a16:creationId xmlns:a16="http://schemas.microsoft.com/office/drawing/2014/main" id="{992A048B-63EE-41EA-91CF-68B186A91C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64" name="Freeform 29">
              <a:extLst>
                <a:ext uri="{FF2B5EF4-FFF2-40B4-BE49-F238E27FC236}">
                  <a16:creationId xmlns:a16="http://schemas.microsoft.com/office/drawing/2014/main" id="{BAB9D9BE-A169-4344-B592-657BA18C3B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65" name="Freeform 30">
              <a:extLst>
                <a:ext uri="{FF2B5EF4-FFF2-40B4-BE49-F238E27FC236}">
                  <a16:creationId xmlns:a16="http://schemas.microsoft.com/office/drawing/2014/main" id="{F0D83F40-BD05-4F3B-A67A-0E39072744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66" name="Freeform 31">
              <a:extLst>
                <a:ext uri="{FF2B5EF4-FFF2-40B4-BE49-F238E27FC236}">
                  <a16:creationId xmlns:a16="http://schemas.microsoft.com/office/drawing/2014/main" id="{F6DF37C0-E9F2-4D87-B6DC-A5C025108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67" name="Freeform 32">
              <a:extLst>
                <a:ext uri="{FF2B5EF4-FFF2-40B4-BE49-F238E27FC236}">
                  <a16:creationId xmlns:a16="http://schemas.microsoft.com/office/drawing/2014/main" id="{D1A4E04D-137A-40D0-97B2-CCD94E38EA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68" name="Freeform 33">
              <a:extLst>
                <a:ext uri="{FF2B5EF4-FFF2-40B4-BE49-F238E27FC236}">
                  <a16:creationId xmlns:a16="http://schemas.microsoft.com/office/drawing/2014/main" id="{FDE9DA00-36D7-45AF-BFE3-6B2407BB2D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69" name="Freeform 34">
              <a:extLst>
                <a:ext uri="{FF2B5EF4-FFF2-40B4-BE49-F238E27FC236}">
                  <a16:creationId xmlns:a16="http://schemas.microsoft.com/office/drawing/2014/main" id="{CD78AA11-D71F-4734-97DD-EAABD61EA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70" name="Freeform 35">
              <a:extLst>
                <a:ext uri="{FF2B5EF4-FFF2-40B4-BE49-F238E27FC236}">
                  <a16:creationId xmlns:a16="http://schemas.microsoft.com/office/drawing/2014/main" id="{231073E1-6D36-4D35-9574-BFF0BE32CB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71" name="Freeform 36">
              <a:extLst>
                <a:ext uri="{FF2B5EF4-FFF2-40B4-BE49-F238E27FC236}">
                  <a16:creationId xmlns:a16="http://schemas.microsoft.com/office/drawing/2014/main" id="{9FF5CEF9-5243-4286-BBFD-C6D18F703E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72" name="Freeform 37">
              <a:extLst>
                <a:ext uri="{FF2B5EF4-FFF2-40B4-BE49-F238E27FC236}">
                  <a16:creationId xmlns:a16="http://schemas.microsoft.com/office/drawing/2014/main" id="{3987C798-9007-4905-A4D2-F6B7778E54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73" name="Freeform 38">
              <a:extLst>
                <a:ext uri="{FF2B5EF4-FFF2-40B4-BE49-F238E27FC236}">
                  <a16:creationId xmlns:a16="http://schemas.microsoft.com/office/drawing/2014/main" id="{914CF9AC-68D2-4433-9A54-DD1C15C34E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5" name="Rectangle 74">
            <a:extLst>
              <a:ext uri="{FF2B5EF4-FFF2-40B4-BE49-F238E27FC236}">
                <a16:creationId xmlns:a16="http://schemas.microsoft.com/office/drawing/2014/main" id="{B73365D6-A648-4720-8CD8-4C4EAECA10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pic>
        <p:nvPicPr>
          <p:cNvPr id="8" name="Picture 7">
            <a:extLst>
              <a:ext uri="{FF2B5EF4-FFF2-40B4-BE49-F238E27FC236}">
                <a16:creationId xmlns:a16="http://schemas.microsoft.com/office/drawing/2014/main" id="{1B63FE56-B531-4946-ADA7-C9B59C5CF45C}"/>
              </a:ext>
            </a:extLst>
          </p:cNvPr>
          <p:cNvPicPr>
            <a:picLocks noChangeAspect="1"/>
          </p:cNvPicPr>
          <p:nvPr/>
        </p:nvPicPr>
        <p:blipFill rotWithShape="1">
          <a:blip r:embed="rId2"/>
          <a:srcRect t="29512" r="1882" b="35138"/>
          <a:stretch/>
        </p:blipFill>
        <p:spPr>
          <a:xfrm>
            <a:off x="1111678" y="1044760"/>
            <a:ext cx="10643527" cy="3027274"/>
          </a:xfrm>
          <a:prstGeom prst="rect">
            <a:avLst/>
          </a:prstGeom>
        </p:spPr>
      </p:pic>
      <p:sp>
        <p:nvSpPr>
          <p:cNvPr id="77" name="Freeform 33">
            <a:extLst>
              <a:ext uri="{FF2B5EF4-FFF2-40B4-BE49-F238E27FC236}">
                <a16:creationId xmlns:a16="http://schemas.microsoft.com/office/drawing/2014/main" id="{186DB3B2-CEAC-4F62-A76F-B1FA76714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588986"/>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3999401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7E0A3-FE91-4B47-BC53-A6877332A444}"/>
              </a:ext>
            </a:extLst>
          </p:cNvPr>
          <p:cNvSpPr>
            <a:spLocks noGrp="1"/>
          </p:cNvSpPr>
          <p:nvPr>
            <p:ph type="title"/>
          </p:nvPr>
        </p:nvSpPr>
        <p:spPr/>
        <p:txBody>
          <a:bodyPr/>
          <a:lstStyle/>
          <a:p>
            <a:r>
              <a:rPr lang="en-US" b="1" dirty="0"/>
              <a:t>What are Pins?</a:t>
            </a:r>
            <a:br>
              <a:rPr lang="en-US" b="1" dirty="0"/>
            </a:br>
            <a:endParaRPr lang="en-US" dirty="0"/>
          </a:p>
        </p:txBody>
      </p:sp>
      <p:sp>
        <p:nvSpPr>
          <p:cNvPr id="3" name="Content Placeholder 2">
            <a:extLst>
              <a:ext uri="{FF2B5EF4-FFF2-40B4-BE49-F238E27FC236}">
                <a16:creationId xmlns:a16="http://schemas.microsoft.com/office/drawing/2014/main" id="{E44F6C44-F365-4429-952E-5D14FDBAE822}"/>
              </a:ext>
            </a:extLst>
          </p:cNvPr>
          <p:cNvSpPr>
            <a:spLocks noGrp="1"/>
          </p:cNvSpPr>
          <p:nvPr>
            <p:ph idx="1"/>
          </p:nvPr>
        </p:nvSpPr>
        <p:spPr>
          <a:xfrm>
            <a:off x="1901943" y="1905000"/>
            <a:ext cx="8388113" cy="3777622"/>
          </a:xfrm>
        </p:spPr>
        <p:txBody>
          <a:bodyPr>
            <a:noAutofit/>
          </a:bodyPr>
          <a:lstStyle/>
          <a:p>
            <a:pPr algn="just"/>
            <a:r>
              <a:rPr lang="en-US" sz="2000" b="1" u="sng" dirty="0"/>
              <a:t>Pins</a:t>
            </a:r>
          </a:p>
          <a:p>
            <a:pPr marL="0" indent="0" algn="just">
              <a:buNone/>
            </a:pPr>
            <a:r>
              <a:rPr lang="en-US" sz="2000" dirty="0"/>
              <a:t>Pins are ideas people find and save from around the web.</a:t>
            </a:r>
            <a:br>
              <a:rPr lang="en-US" sz="2000" dirty="0"/>
            </a:br>
            <a:br>
              <a:rPr lang="en-US" sz="2000" dirty="0"/>
            </a:br>
            <a:r>
              <a:rPr lang="en-US" sz="2000" dirty="0"/>
              <a:t> Each Pin links back to the website it was saved from. If you click through the Pin you can learn more about it—like how to make it or where to buy it.</a:t>
            </a:r>
          </a:p>
          <a:p>
            <a:pPr algn="just"/>
            <a:r>
              <a:rPr lang="en-US" sz="2000" b="1" dirty="0"/>
              <a:t>The Save button</a:t>
            </a:r>
          </a:p>
          <a:p>
            <a:pPr marL="0" indent="0" algn="just">
              <a:buNone/>
            </a:pPr>
            <a:r>
              <a:rPr lang="en-US" sz="2000" dirty="0"/>
              <a:t>The Save button does exactly that—it saves your ideas and Pins! </a:t>
            </a:r>
            <a:br>
              <a:rPr lang="en-US" sz="2000" dirty="0"/>
            </a:br>
            <a:br>
              <a:rPr lang="en-US" sz="2000" dirty="0"/>
            </a:br>
            <a:r>
              <a:rPr lang="en-US" sz="2000" dirty="0"/>
              <a:t>As you discover Pins you’re interested in, save them to your boards by clicking on the red Save button.</a:t>
            </a:r>
          </a:p>
        </p:txBody>
      </p:sp>
    </p:spTree>
    <p:extLst>
      <p:ext uri="{BB962C8B-B14F-4D97-AF65-F5344CB8AC3E}">
        <p14:creationId xmlns:p14="http://schemas.microsoft.com/office/powerpoint/2010/main" val="2544338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7E0A3-FE91-4B47-BC53-A6877332A444}"/>
              </a:ext>
            </a:extLst>
          </p:cNvPr>
          <p:cNvSpPr>
            <a:spLocks noGrp="1"/>
          </p:cNvSpPr>
          <p:nvPr>
            <p:ph type="title"/>
          </p:nvPr>
        </p:nvSpPr>
        <p:spPr/>
        <p:txBody>
          <a:bodyPr/>
          <a:lstStyle/>
          <a:p>
            <a:r>
              <a:rPr lang="en-US" b="1" dirty="0"/>
              <a:t>What are Pins?</a:t>
            </a:r>
            <a:br>
              <a:rPr lang="en-US" b="1" dirty="0"/>
            </a:br>
            <a:endParaRPr lang="en-US" dirty="0"/>
          </a:p>
        </p:txBody>
      </p:sp>
      <p:sp>
        <p:nvSpPr>
          <p:cNvPr id="3" name="Content Placeholder 2">
            <a:extLst>
              <a:ext uri="{FF2B5EF4-FFF2-40B4-BE49-F238E27FC236}">
                <a16:creationId xmlns:a16="http://schemas.microsoft.com/office/drawing/2014/main" id="{E44F6C44-F365-4429-952E-5D14FDBAE822}"/>
              </a:ext>
            </a:extLst>
          </p:cNvPr>
          <p:cNvSpPr>
            <a:spLocks noGrp="1"/>
          </p:cNvSpPr>
          <p:nvPr>
            <p:ph idx="1"/>
          </p:nvPr>
        </p:nvSpPr>
        <p:spPr>
          <a:xfrm>
            <a:off x="1838690" y="1540189"/>
            <a:ext cx="8911687" cy="3777622"/>
          </a:xfrm>
        </p:spPr>
        <p:txBody>
          <a:bodyPr>
            <a:noAutofit/>
          </a:bodyPr>
          <a:lstStyle/>
          <a:p>
            <a:pPr algn="just"/>
            <a:endParaRPr lang="en-US" sz="2400" dirty="0"/>
          </a:p>
          <a:p>
            <a:pPr algn="just"/>
            <a:r>
              <a:rPr lang="en-US" sz="2400" b="1" dirty="0"/>
              <a:t>Bring your ideas to Life</a:t>
            </a:r>
          </a:p>
          <a:p>
            <a:pPr marL="0" indent="0" algn="just">
              <a:buNone/>
            </a:pPr>
            <a:r>
              <a:rPr lang="en-US" sz="2400" dirty="0"/>
              <a:t>When you see a Pin that you’ve always wanted to try, do it! And share how it went by adding a photo or note.</a:t>
            </a:r>
          </a:p>
          <a:p>
            <a:pPr algn="just"/>
            <a:r>
              <a:rPr lang="en-US" sz="2400" b="1" dirty="0"/>
              <a:t>Send Pins to other People</a:t>
            </a:r>
          </a:p>
          <a:p>
            <a:pPr marL="0" indent="0" algn="just">
              <a:buNone/>
            </a:pPr>
            <a:r>
              <a:rPr lang="en-US" sz="2400" dirty="0"/>
              <a:t>It’s easy to share ideas with other people. By sending Pins to your friends, you can turn a camping trip into a camping party!</a:t>
            </a:r>
          </a:p>
        </p:txBody>
      </p:sp>
    </p:spTree>
    <p:extLst>
      <p:ext uri="{BB962C8B-B14F-4D97-AF65-F5344CB8AC3E}">
        <p14:creationId xmlns:p14="http://schemas.microsoft.com/office/powerpoint/2010/main" val="55691047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4</TotalTime>
  <Words>1246</Words>
  <PresentationFormat>Widescreen</PresentationFormat>
  <Paragraphs>78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Century Gothic</vt:lpstr>
      <vt:lpstr>Wingdings</vt:lpstr>
      <vt:lpstr>Wingdings 3</vt:lpstr>
      <vt:lpstr>Wisp</vt:lpstr>
      <vt:lpstr>Social Media</vt:lpstr>
      <vt:lpstr>Pinterest Marketing</vt:lpstr>
      <vt:lpstr>History of Pinterest</vt:lpstr>
      <vt:lpstr>Pinterest – Interesting Facts</vt:lpstr>
      <vt:lpstr>How it Works</vt:lpstr>
      <vt:lpstr>PowerPoint Presentation</vt:lpstr>
      <vt:lpstr>Pinterest Slang</vt:lpstr>
      <vt:lpstr>What are Pins? </vt:lpstr>
      <vt:lpstr>What are Pins? </vt:lpstr>
      <vt:lpstr>Boards</vt:lpstr>
      <vt:lpstr>Following and you Home Feed </vt:lpstr>
      <vt:lpstr>Following and you Home Feed </vt:lpstr>
      <vt:lpstr>Your Profile </vt:lpstr>
      <vt:lpstr>Pinterest as a Marketing Tool </vt:lpstr>
      <vt:lpstr>Pinterest as a Marketing Tool </vt:lpstr>
      <vt:lpstr>Pinterest as a Perfect Media Strategy </vt:lpstr>
      <vt:lpstr>Promoting Business through Pinterest </vt:lpstr>
      <vt:lpstr>Setting up your Business Account </vt:lpstr>
      <vt:lpstr>Pinterest vs. Other Social Platforms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2018-11-22T15:41:34Z</dcterms:created>
  <dcterms:modified xsi:type="dcterms:W3CDTF">2018-11-22T15:45:45Z</dcterms:modified>
</cp:coreProperties>
</file>